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6" r:id="rId2"/>
    <p:sldId id="257" r:id="rId3"/>
    <p:sldId id="299" r:id="rId4"/>
    <p:sldId id="300" r:id="rId5"/>
    <p:sldId id="314" r:id="rId6"/>
    <p:sldId id="315" r:id="rId7"/>
    <p:sldId id="258" r:id="rId8"/>
    <p:sldId id="316" r:id="rId9"/>
    <p:sldId id="302" r:id="rId10"/>
    <p:sldId id="317" r:id="rId11"/>
    <p:sldId id="318" r:id="rId12"/>
    <p:sldId id="303" r:id="rId13"/>
    <p:sldId id="304" r:id="rId14"/>
    <p:sldId id="305" r:id="rId15"/>
    <p:sldId id="321" r:id="rId16"/>
    <p:sldId id="306" r:id="rId17"/>
    <p:sldId id="319" r:id="rId18"/>
    <p:sldId id="320" r:id="rId19"/>
    <p:sldId id="322" r:id="rId20"/>
    <p:sldId id="307" r:id="rId21"/>
    <p:sldId id="309" r:id="rId22"/>
    <p:sldId id="308" r:id="rId23"/>
    <p:sldId id="310" r:id="rId24"/>
    <p:sldId id="312" r:id="rId25"/>
    <p:sldId id="313" r:id="rId26"/>
    <p:sldId id="323" r:id="rId27"/>
    <p:sldId id="2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5" d="100"/>
          <a:sy n="65" d="100"/>
        </p:scale>
        <p:origin x="726"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C4887-E4DC-40ED-8176-ECF3087ABFE0}"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F143B-CC3E-49C4-8A9F-6708B2020EDB}" type="slidenum">
              <a:rPr lang="en-US" smtClean="0"/>
              <a:t>‹#›</a:t>
            </a:fld>
            <a:endParaRPr lang="en-US"/>
          </a:p>
        </p:txBody>
      </p:sp>
    </p:spTree>
    <p:extLst>
      <p:ext uri="{BB962C8B-B14F-4D97-AF65-F5344CB8AC3E}">
        <p14:creationId xmlns:p14="http://schemas.microsoft.com/office/powerpoint/2010/main" val="136931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181fe367d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181fe367d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36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181fe367d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181fe367d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892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94CF5A-2324-4419-85CA-6648614E65FD}"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1946E-1967-4E04-8AE4-D1DE1371E53A}" type="slidenum">
              <a:rPr lang="en-US" smtClean="0"/>
              <a:t>‹#›</a:t>
            </a:fld>
            <a:endParaRPr lang="en-US" dirty="0"/>
          </a:p>
        </p:txBody>
      </p:sp>
    </p:spTree>
    <p:extLst>
      <p:ext uri="{BB962C8B-B14F-4D97-AF65-F5344CB8AC3E}">
        <p14:creationId xmlns:p14="http://schemas.microsoft.com/office/powerpoint/2010/main" val="209567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4CF5A-2324-4419-85CA-6648614E65FD}"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1946E-1967-4E04-8AE4-D1DE1371E53A}" type="slidenum">
              <a:rPr lang="en-US" smtClean="0"/>
              <a:t>‹#›</a:t>
            </a:fld>
            <a:endParaRPr lang="en-US" dirty="0"/>
          </a:p>
        </p:txBody>
      </p:sp>
    </p:spTree>
    <p:extLst>
      <p:ext uri="{BB962C8B-B14F-4D97-AF65-F5344CB8AC3E}">
        <p14:creationId xmlns:p14="http://schemas.microsoft.com/office/powerpoint/2010/main" val="322064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4CF5A-2324-4419-85CA-6648614E65FD}"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1946E-1967-4E04-8AE4-D1DE1371E53A}" type="slidenum">
              <a:rPr lang="en-US" smtClean="0"/>
              <a:t>‹#›</a:t>
            </a:fld>
            <a:endParaRPr lang="en-US" dirty="0"/>
          </a:p>
        </p:txBody>
      </p:sp>
    </p:spTree>
    <p:extLst>
      <p:ext uri="{BB962C8B-B14F-4D97-AF65-F5344CB8AC3E}">
        <p14:creationId xmlns:p14="http://schemas.microsoft.com/office/powerpoint/2010/main" val="42751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4CF5A-2324-4419-85CA-6648614E65FD}"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1946E-1967-4E04-8AE4-D1DE1371E53A}" type="slidenum">
              <a:rPr lang="en-US" smtClean="0"/>
              <a:t>‹#›</a:t>
            </a:fld>
            <a:endParaRPr lang="en-US" dirty="0"/>
          </a:p>
        </p:txBody>
      </p:sp>
    </p:spTree>
    <p:extLst>
      <p:ext uri="{BB962C8B-B14F-4D97-AF65-F5344CB8AC3E}">
        <p14:creationId xmlns:p14="http://schemas.microsoft.com/office/powerpoint/2010/main" val="166441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94CF5A-2324-4419-85CA-6648614E65FD}"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1946E-1967-4E04-8AE4-D1DE1371E53A}" type="slidenum">
              <a:rPr lang="en-US" smtClean="0"/>
              <a:t>‹#›</a:t>
            </a:fld>
            <a:endParaRPr lang="en-US" dirty="0"/>
          </a:p>
        </p:txBody>
      </p:sp>
    </p:spTree>
    <p:extLst>
      <p:ext uri="{BB962C8B-B14F-4D97-AF65-F5344CB8AC3E}">
        <p14:creationId xmlns:p14="http://schemas.microsoft.com/office/powerpoint/2010/main" val="283199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94CF5A-2324-4419-85CA-6648614E65FD}" type="datetimeFigureOut">
              <a:rPr lang="en-US" smtClean="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1946E-1967-4E04-8AE4-D1DE1371E53A}" type="slidenum">
              <a:rPr lang="en-US" smtClean="0"/>
              <a:t>‹#›</a:t>
            </a:fld>
            <a:endParaRPr lang="en-US" dirty="0"/>
          </a:p>
        </p:txBody>
      </p:sp>
    </p:spTree>
    <p:extLst>
      <p:ext uri="{BB962C8B-B14F-4D97-AF65-F5344CB8AC3E}">
        <p14:creationId xmlns:p14="http://schemas.microsoft.com/office/powerpoint/2010/main" val="411547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94CF5A-2324-4419-85CA-6648614E65FD}" type="datetimeFigureOut">
              <a:rPr lang="en-US" smtClean="0"/>
              <a:t>3/2/2025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1946E-1967-4E04-8AE4-D1DE1371E53A}" type="slidenum">
              <a:rPr lang="en-US" smtClean="0"/>
              <a:t>‹#›</a:t>
            </a:fld>
            <a:endParaRPr lang="en-US" dirty="0"/>
          </a:p>
        </p:txBody>
      </p:sp>
    </p:spTree>
    <p:extLst>
      <p:ext uri="{BB962C8B-B14F-4D97-AF65-F5344CB8AC3E}">
        <p14:creationId xmlns:p14="http://schemas.microsoft.com/office/powerpoint/2010/main" val="428578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94CF5A-2324-4419-85CA-6648614E65FD}" type="datetimeFigureOut">
              <a:rPr lang="en-US" smtClean="0"/>
              <a:t>3/2/2025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1946E-1967-4E04-8AE4-D1DE1371E53A}" type="slidenum">
              <a:rPr lang="en-US" smtClean="0"/>
              <a:t>‹#›</a:t>
            </a:fld>
            <a:endParaRPr lang="en-US" dirty="0"/>
          </a:p>
        </p:txBody>
      </p:sp>
    </p:spTree>
    <p:extLst>
      <p:ext uri="{BB962C8B-B14F-4D97-AF65-F5344CB8AC3E}">
        <p14:creationId xmlns:p14="http://schemas.microsoft.com/office/powerpoint/2010/main" val="156166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CF5A-2324-4419-85CA-6648614E65FD}" type="datetimeFigureOut">
              <a:rPr lang="en-US" smtClean="0"/>
              <a:t>3/2/2025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1946E-1967-4E04-8AE4-D1DE1371E53A}" type="slidenum">
              <a:rPr lang="en-US" smtClean="0"/>
              <a:t>‹#›</a:t>
            </a:fld>
            <a:endParaRPr lang="en-US" dirty="0"/>
          </a:p>
        </p:txBody>
      </p:sp>
    </p:spTree>
    <p:extLst>
      <p:ext uri="{BB962C8B-B14F-4D97-AF65-F5344CB8AC3E}">
        <p14:creationId xmlns:p14="http://schemas.microsoft.com/office/powerpoint/2010/main" val="199375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94CF5A-2324-4419-85CA-6648614E65FD}" type="datetimeFigureOut">
              <a:rPr lang="en-US" smtClean="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1946E-1967-4E04-8AE4-D1DE1371E53A}" type="slidenum">
              <a:rPr lang="en-US" smtClean="0"/>
              <a:t>‹#›</a:t>
            </a:fld>
            <a:endParaRPr lang="en-US" dirty="0"/>
          </a:p>
        </p:txBody>
      </p:sp>
    </p:spTree>
    <p:extLst>
      <p:ext uri="{BB962C8B-B14F-4D97-AF65-F5344CB8AC3E}">
        <p14:creationId xmlns:p14="http://schemas.microsoft.com/office/powerpoint/2010/main" val="208407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94CF5A-2324-4419-85CA-6648614E65FD}" type="datetimeFigureOut">
              <a:rPr lang="en-US" smtClean="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1946E-1967-4E04-8AE4-D1DE1371E53A}" type="slidenum">
              <a:rPr lang="en-US" smtClean="0"/>
              <a:t>‹#›</a:t>
            </a:fld>
            <a:endParaRPr lang="en-US" dirty="0"/>
          </a:p>
        </p:txBody>
      </p:sp>
    </p:spTree>
    <p:extLst>
      <p:ext uri="{BB962C8B-B14F-4D97-AF65-F5344CB8AC3E}">
        <p14:creationId xmlns:p14="http://schemas.microsoft.com/office/powerpoint/2010/main" val="95407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4CF5A-2324-4419-85CA-6648614E65FD}" type="datetimeFigureOut">
              <a:rPr lang="en-US" smtClean="0"/>
              <a:t>3/2/2025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1946E-1967-4E04-8AE4-D1DE1371E53A}" type="slidenum">
              <a:rPr lang="en-US" smtClean="0"/>
              <a:t>‹#›</a:t>
            </a:fld>
            <a:endParaRPr lang="en-US" dirty="0"/>
          </a:p>
        </p:txBody>
      </p:sp>
    </p:spTree>
    <p:extLst>
      <p:ext uri="{BB962C8B-B14F-4D97-AF65-F5344CB8AC3E}">
        <p14:creationId xmlns:p14="http://schemas.microsoft.com/office/powerpoint/2010/main" val="3825265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2025%20NERO%20Roll%20Call%20%20(Responses).xls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2025%20NERO%20Roll%20Call%20%20(Responses).xls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2025%20NERO%20Roll%20Call%20%20(Responses).xls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rot="10800000">
            <a:off x="3160000" y="0"/>
            <a:ext cx="9032000" cy="6858000"/>
          </a:xfrm>
          <a:prstGeom prst="rtTriangle">
            <a:avLst/>
          </a:prstGeom>
          <a:solidFill>
            <a:srgbClr val="333333"/>
          </a:solidFill>
          <a:ln>
            <a:noFill/>
          </a:ln>
        </p:spPr>
        <p:txBody>
          <a:bodyPr spcFirstLastPara="1" wrap="square" lIns="121900" tIns="121900" rIns="121900" bIns="121900" anchor="ctr" anchorCtr="0">
            <a:noAutofit/>
          </a:bodyPr>
          <a:lstStyle/>
          <a:p>
            <a:pPr marL="3657509"/>
            <a:r>
              <a:rPr lang="en" sz="2400"/>
              <a:t>     </a:t>
            </a:r>
            <a:endParaRPr sz="2400"/>
          </a:p>
        </p:txBody>
      </p:sp>
      <p:grpSp>
        <p:nvGrpSpPr>
          <p:cNvPr id="55" name="Google Shape;55;p13"/>
          <p:cNvGrpSpPr/>
          <p:nvPr/>
        </p:nvGrpSpPr>
        <p:grpSpPr>
          <a:xfrm>
            <a:off x="8221800" y="2617167"/>
            <a:ext cx="4546667" cy="4007997"/>
            <a:chOff x="6624200" y="1942800"/>
            <a:chExt cx="3410000" cy="3005998"/>
          </a:xfrm>
        </p:grpSpPr>
        <p:sp>
          <p:nvSpPr>
            <p:cNvPr id="56" name="Google Shape;56;p13"/>
            <p:cNvSpPr/>
            <p:nvPr/>
          </p:nvSpPr>
          <p:spPr>
            <a:xfrm>
              <a:off x="6624200" y="2910175"/>
              <a:ext cx="1724400" cy="1620300"/>
            </a:xfrm>
            <a:prstGeom prst="ellipse">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 name="Google Shape;57;p13"/>
            <p:cNvSpPr/>
            <p:nvPr/>
          </p:nvSpPr>
          <p:spPr>
            <a:xfrm>
              <a:off x="7764100" y="2816098"/>
              <a:ext cx="2270100" cy="2132700"/>
            </a:xfrm>
            <a:prstGeom prst="ellipse">
              <a:avLst/>
            </a:prstGeom>
            <a:noFill/>
            <a:ln w="19050" cap="flat" cmpd="sng">
              <a:solidFill>
                <a:srgbClr val="F0BA1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 name="Google Shape;58;p13"/>
            <p:cNvSpPr/>
            <p:nvPr/>
          </p:nvSpPr>
          <p:spPr>
            <a:xfrm>
              <a:off x="8241450" y="1942800"/>
              <a:ext cx="1188600" cy="1116600"/>
            </a:xfrm>
            <a:prstGeom prst="ellipse">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59" name="Google Shape;59;p13"/>
          <p:cNvGrpSpPr/>
          <p:nvPr/>
        </p:nvGrpSpPr>
        <p:grpSpPr>
          <a:xfrm>
            <a:off x="4390134" y="-142866"/>
            <a:ext cx="3104500" cy="2640967"/>
            <a:chOff x="3302350" y="-224050"/>
            <a:chExt cx="2328375" cy="1980725"/>
          </a:xfrm>
        </p:grpSpPr>
        <p:sp>
          <p:nvSpPr>
            <p:cNvPr id="60" name="Google Shape;60;p13"/>
            <p:cNvSpPr/>
            <p:nvPr/>
          </p:nvSpPr>
          <p:spPr>
            <a:xfrm>
              <a:off x="3403297" y="-224050"/>
              <a:ext cx="1067700" cy="1003200"/>
            </a:xfrm>
            <a:prstGeom prst="ellipse">
              <a:avLst/>
            </a:prstGeom>
            <a:noFill/>
            <a:ln w="19050" cap="flat" cmpd="sng">
              <a:solidFill>
                <a:srgbClr val="ADADA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 name="Google Shape;61;p13"/>
            <p:cNvSpPr/>
            <p:nvPr/>
          </p:nvSpPr>
          <p:spPr>
            <a:xfrm>
              <a:off x="3302350" y="487075"/>
              <a:ext cx="1269600" cy="1269600"/>
            </a:xfrm>
            <a:prstGeom prst="ellipse">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 name="Google Shape;62;p13"/>
            <p:cNvSpPr/>
            <p:nvPr/>
          </p:nvSpPr>
          <p:spPr>
            <a:xfrm>
              <a:off x="3906325" y="-224050"/>
              <a:ext cx="1724400" cy="1620300"/>
            </a:xfrm>
            <a:prstGeom prst="ellipse">
              <a:avLst/>
            </a:prstGeom>
            <a:noFill/>
            <a:ln w="19050" cap="flat" cmpd="sng">
              <a:solidFill>
                <a:srgbClr val="F0BA1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63" name="Google Shape;63;p13"/>
          <p:cNvGrpSpPr/>
          <p:nvPr/>
        </p:nvGrpSpPr>
        <p:grpSpPr>
          <a:xfrm>
            <a:off x="0" y="0"/>
            <a:ext cx="12191984" cy="6858000"/>
            <a:chOff x="0" y="0"/>
            <a:chExt cx="9143988" cy="5143500"/>
          </a:xfrm>
        </p:grpSpPr>
        <p:sp>
          <p:nvSpPr>
            <p:cNvPr id="64" name="Google Shape;64;p13"/>
            <p:cNvSpPr/>
            <p:nvPr/>
          </p:nvSpPr>
          <p:spPr>
            <a:xfrm>
              <a:off x="0" y="0"/>
              <a:ext cx="2369400" cy="5143500"/>
            </a:xfrm>
            <a:prstGeom prst="rect">
              <a:avLst/>
            </a:prstGeom>
            <a:solidFill>
              <a:srgbClr val="FFFFFF"/>
            </a:solidFill>
            <a:ln>
              <a:noFill/>
            </a:ln>
          </p:spPr>
          <p:txBody>
            <a:bodyPr spcFirstLastPara="1" wrap="square" lIns="121900" tIns="121900" rIns="121900" bIns="121900" anchor="ctr" anchorCtr="0">
              <a:noAutofit/>
            </a:bodyPr>
            <a:lstStyle/>
            <a:p>
              <a:pPr marL="634984"/>
              <a:endParaRPr sz="2400"/>
            </a:p>
          </p:txBody>
        </p:sp>
        <p:sp>
          <p:nvSpPr>
            <p:cNvPr id="65" name="Google Shape;65;p13"/>
            <p:cNvSpPr/>
            <p:nvPr/>
          </p:nvSpPr>
          <p:spPr>
            <a:xfrm>
              <a:off x="2369988" y="0"/>
              <a:ext cx="6774000" cy="5143500"/>
            </a:xfrm>
            <a:prstGeom prst="rtTriangle">
              <a:avLst/>
            </a:prstGeom>
            <a:solidFill>
              <a:srgbClr val="FFFFFF"/>
            </a:solidFill>
            <a:ln>
              <a:noFill/>
            </a:ln>
          </p:spPr>
          <p:txBody>
            <a:bodyPr spcFirstLastPara="1" wrap="square" lIns="121900" tIns="121900" rIns="121900" bIns="121900" anchor="ctr" anchorCtr="0">
              <a:noAutofit/>
            </a:bodyPr>
            <a:lstStyle/>
            <a:p>
              <a:pPr marL="634984"/>
              <a:endParaRPr sz="2400"/>
            </a:p>
          </p:txBody>
        </p:sp>
      </p:grpSp>
      <p:sp>
        <p:nvSpPr>
          <p:cNvPr id="66" name="Google Shape;66;p13"/>
          <p:cNvSpPr txBox="1">
            <a:spLocks noGrp="1"/>
          </p:cNvSpPr>
          <p:nvPr>
            <p:ph type="ctrTitle"/>
          </p:nvPr>
        </p:nvSpPr>
        <p:spPr>
          <a:xfrm>
            <a:off x="430800" y="2990273"/>
            <a:ext cx="7456400" cy="1117600"/>
          </a:xfrm>
          <a:prstGeom prst="rect">
            <a:avLst/>
          </a:prstGeom>
        </p:spPr>
        <p:txBody>
          <a:bodyPr spcFirstLastPara="1" vert="horz" wrap="square" lIns="121900" tIns="121900" rIns="121900" bIns="121900" rtlCol="0" anchor="b" anchorCtr="0">
            <a:normAutofit/>
          </a:bodyPr>
          <a:lstStyle/>
          <a:p>
            <a:pPr algn="l">
              <a:spcBef>
                <a:spcPts val="0"/>
              </a:spcBef>
            </a:pPr>
            <a:r>
              <a:rPr lang="en" dirty="0">
                <a:latin typeface="Outfit Medium"/>
                <a:ea typeface="Outfit Medium"/>
                <a:cs typeface="Outfit Medium"/>
                <a:sym typeface="Outfit Medium"/>
              </a:rPr>
              <a:t>NERO ROLL CALL</a:t>
            </a:r>
            <a:endParaRPr dirty="0">
              <a:latin typeface="Outfit Medium"/>
              <a:ea typeface="Outfit Medium"/>
              <a:cs typeface="Outfit Medium"/>
              <a:sym typeface="Outfit Medium"/>
            </a:endParaRPr>
          </a:p>
        </p:txBody>
      </p:sp>
      <p:sp>
        <p:nvSpPr>
          <p:cNvPr id="67" name="Google Shape;67;p13"/>
          <p:cNvSpPr/>
          <p:nvPr/>
        </p:nvSpPr>
        <p:spPr>
          <a:xfrm>
            <a:off x="-386867" y="5311267"/>
            <a:ext cx="6670400" cy="491600"/>
          </a:xfrm>
          <a:prstGeom prst="roundRect">
            <a:avLst>
              <a:gd name="adj" fmla="val 16667"/>
            </a:avLst>
          </a:prstGeom>
          <a:solidFill>
            <a:srgbClr val="F0BA19"/>
          </a:solidFill>
          <a:ln>
            <a:noFill/>
          </a:ln>
        </p:spPr>
        <p:txBody>
          <a:bodyPr spcFirstLastPara="1" wrap="square" lIns="121900" tIns="121900" rIns="121900" bIns="121900" anchor="ctr" anchorCtr="0">
            <a:noAutofit/>
          </a:bodyPr>
          <a:lstStyle/>
          <a:p>
            <a:endParaRPr sz="2400"/>
          </a:p>
        </p:txBody>
      </p:sp>
      <p:sp>
        <p:nvSpPr>
          <p:cNvPr id="68" name="Google Shape;68;p13"/>
          <p:cNvSpPr txBox="1">
            <a:spLocks noGrp="1"/>
          </p:cNvSpPr>
          <p:nvPr>
            <p:ph type="subTitle" idx="1"/>
          </p:nvPr>
        </p:nvSpPr>
        <p:spPr>
          <a:xfrm>
            <a:off x="430800" y="5311267"/>
            <a:ext cx="3676000" cy="562000"/>
          </a:xfrm>
          <a:prstGeom prst="rect">
            <a:avLst/>
          </a:prstGeom>
          <a:noFill/>
        </p:spPr>
        <p:txBody>
          <a:bodyPr spcFirstLastPara="1" vert="horz" wrap="square" lIns="121900" tIns="121900" rIns="121900" bIns="121900" rtlCol="0" anchor="t" anchorCtr="0">
            <a:normAutofit/>
          </a:bodyPr>
          <a:lstStyle/>
          <a:p>
            <a:pPr algn="l">
              <a:spcBef>
                <a:spcPts val="0"/>
              </a:spcBef>
            </a:pPr>
            <a:r>
              <a:rPr lang="en" sz="2000" dirty="0">
                <a:solidFill>
                  <a:schemeClr val="dk1"/>
                </a:solidFill>
                <a:latin typeface="Outfit Light"/>
                <a:ea typeface="Outfit Light"/>
                <a:cs typeface="Outfit Light"/>
                <a:sym typeface="Outfit Light"/>
              </a:rPr>
              <a:t>NERO Board:  3/2/2025</a:t>
            </a:r>
            <a:endParaRPr sz="2000" dirty="0">
              <a:solidFill>
                <a:schemeClr val="dk1"/>
              </a:solidFill>
              <a:latin typeface="Outfit Light"/>
              <a:ea typeface="Outfit Light"/>
              <a:cs typeface="Outfit Light"/>
              <a:sym typeface="Outfit Light"/>
            </a:endParaRPr>
          </a:p>
        </p:txBody>
      </p:sp>
      <p:pic>
        <p:nvPicPr>
          <p:cNvPr id="69" name="Google Shape;69;p13"/>
          <p:cNvPicPr preferRelativeResize="0"/>
          <p:nvPr/>
        </p:nvPicPr>
        <p:blipFill>
          <a:blip r:embed="rId3">
            <a:alphaModFix/>
          </a:blip>
          <a:stretch>
            <a:fillRect/>
          </a:stretch>
        </p:blipFill>
        <p:spPr>
          <a:xfrm>
            <a:off x="149034" y="6468267"/>
            <a:ext cx="686337" cy="260800"/>
          </a:xfrm>
          <a:prstGeom prst="rect">
            <a:avLst/>
          </a:prstGeom>
          <a:noFill/>
          <a:ln>
            <a:noFill/>
          </a:ln>
        </p:spPr>
      </p:pic>
      <p:sp>
        <p:nvSpPr>
          <p:cNvPr id="70" name="Google Shape;70;p13"/>
          <p:cNvSpPr txBox="1">
            <a:spLocks noGrp="1"/>
          </p:cNvSpPr>
          <p:nvPr>
            <p:ph type="ctrTitle"/>
          </p:nvPr>
        </p:nvSpPr>
        <p:spPr>
          <a:xfrm>
            <a:off x="430800" y="4025800"/>
            <a:ext cx="5852800" cy="1117600"/>
          </a:xfrm>
          <a:prstGeom prst="rect">
            <a:avLst/>
          </a:prstGeom>
        </p:spPr>
        <p:txBody>
          <a:bodyPr spcFirstLastPara="1" vert="horz" wrap="square" lIns="121900" tIns="121900" rIns="121900" bIns="121900" rtlCol="0" anchor="b" anchorCtr="0">
            <a:noAutofit/>
          </a:bodyPr>
          <a:lstStyle/>
          <a:p>
            <a:pPr algn="l">
              <a:spcBef>
                <a:spcPts val="0"/>
              </a:spcBef>
              <a:buSzPts val="990"/>
            </a:pPr>
            <a:r>
              <a:rPr lang="en" sz="2667" dirty="0">
                <a:solidFill>
                  <a:srgbClr val="556271"/>
                </a:solidFill>
                <a:latin typeface="Outfit"/>
                <a:ea typeface="Outfit"/>
                <a:cs typeface="Outfit"/>
                <a:sym typeface="Outfit"/>
              </a:rPr>
              <a:t/>
            </a:r>
            <a:br>
              <a:rPr lang="en" sz="2667" dirty="0">
                <a:solidFill>
                  <a:srgbClr val="556271"/>
                </a:solidFill>
                <a:latin typeface="Outfit"/>
                <a:ea typeface="Outfit"/>
                <a:cs typeface="Outfit"/>
                <a:sym typeface="Outfit"/>
              </a:rPr>
            </a:br>
            <a:r>
              <a:rPr lang="en" sz="2667" dirty="0">
                <a:solidFill>
                  <a:srgbClr val="556271"/>
                </a:solidFill>
                <a:latin typeface="Outfit"/>
                <a:ea typeface="Outfit"/>
                <a:cs typeface="Outfit"/>
                <a:sym typeface="Outfit"/>
              </a:rPr>
              <a:t>Miramar Beach, FL</a:t>
            </a:r>
            <a:endParaRPr sz="2667" dirty="0">
              <a:solidFill>
                <a:srgbClr val="556271"/>
              </a:solidFill>
              <a:latin typeface="Outfit"/>
              <a:ea typeface="Outfit"/>
              <a:cs typeface="Outfit"/>
              <a:sym typeface="Outfit"/>
            </a:endParaRPr>
          </a:p>
        </p:txBody>
      </p:sp>
    </p:spTree>
    <p:extLst>
      <p:ext uri="{BB962C8B-B14F-4D97-AF65-F5344CB8AC3E}">
        <p14:creationId xmlns:p14="http://schemas.microsoft.com/office/powerpoint/2010/main" val="3319699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967E-CC26-4C7F-9337-5E6453360AD2}"/>
              </a:ext>
            </a:extLst>
          </p:cNvPr>
          <p:cNvSpPr>
            <a:spLocks noGrp="1"/>
          </p:cNvSpPr>
          <p:nvPr>
            <p:ph type="title"/>
          </p:nvPr>
        </p:nvSpPr>
        <p:spPr/>
        <p:txBody>
          <a:bodyPr/>
          <a:lstStyle/>
          <a:p>
            <a:r>
              <a:rPr lang="en-US" dirty="0"/>
              <a:t>Who Candles at Retail? Explain Sampling</a:t>
            </a:r>
          </a:p>
        </p:txBody>
      </p:sp>
      <p:sp>
        <p:nvSpPr>
          <p:cNvPr id="3" name="Content Placeholder 2">
            <a:extLst>
              <a:ext uri="{FF2B5EF4-FFF2-40B4-BE49-F238E27FC236}">
                <a16:creationId xmlns:a16="http://schemas.microsoft.com/office/drawing/2014/main" id="{EFA86D7D-B28C-4ACF-81A4-CA742F3066A7}"/>
              </a:ext>
            </a:extLst>
          </p:cNvPr>
          <p:cNvSpPr>
            <a:spLocks noGrp="1"/>
          </p:cNvSpPr>
          <p:nvPr>
            <p:ph idx="1"/>
          </p:nvPr>
        </p:nvSpPr>
        <p:spPr/>
        <p:txBody>
          <a:bodyPr>
            <a:normAutofit lnSpcReduction="10000"/>
          </a:bodyPr>
          <a:lstStyle/>
          <a:p>
            <a:r>
              <a:rPr lang="en-US" dirty="0"/>
              <a:t>Arkansas</a:t>
            </a:r>
          </a:p>
          <a:p>
            <a:r>
              <a:rPr lang="en-US" dirty="0"/>
              <a:t>South Dakota</a:t>
            </a:r>
          </a:p>
          <a:p>
            <a:r>
              <a:rPr lang="en-US" dirty="0"/>
              <a:t>Pennsylvania</a:t>
            </a:r>
          </a:p>
          <a:p>
            <a:r>
              <a:rPr lang="en-US" dirty="0"/>
              <a:t>Arizona</a:t>
            </a:r>
          </a:p>
          <a:p>
            <a:r>
              <a:rPr lang="en-US" dirty="0"/>
              <a:t>Oregon</a:t>
            </a:r>
          </a:p>
          <a:p>
            <a:r>
              <a:rPr lang="en-US" dirty="0"/>
              <a:t>Delaware</a:t>
            </a:r>
          </a:p>
          <a:p>
            <a:r>
              <a:rPr lang="en-US" dirty="0"/>
              <a:t>Colorado</a:t>
            </a:r>
          </a:p>
          <a:p>
            <a:r>
              <a:rPr lang="en-US" dirty="0"/>
              <a:t>Wisconsin</a:t>
            </a:r>
          </a:p>
          <a:p>
            <a:r>
              <a:rPr lang="en-US" dirty="0"/>
              <a:t>Indiana</a:t>
            </a:r>
          </a:p>
        </p:txBody>
      </p:sp>
    </p:spTree>
    <p:extLst>
      <p:ext uri="{BB962C8B-B14F-4D97-AF65-F5344CB8AC3E}">
        <p14:creationId xmlns:p14="http://schemas.microsoft.com/office/powerpoint/2010/main" val="45509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967E-CC26-4C7F-9337-5E6453360AD2}"/>
              </a:ext>
            </a:extLst>
          </p:cNvPr>
          <p:cNvSpPr>
            <a:spLocks noGrp="1"/>
          </p:cNvSpPr>
          <p:nvPr>
            <p:ph type="title"/>
          </p:nvPr>
        </p:nvSpPr>
        <p:spPr/>
        <p:txBody>
          <a:bodyPr/>
          <a:lstStyle/>
          <a:p>
            <a:r>
              <a:rPr lang="en-US" dirty="0"/>
              <a:t>Who Candles at Wholesale? Explain Sampling</a:t>
            </a:r>
          </a:p>
        </p:txBody>
      </p:sp>
      <p:sp>
        <p:nvSpPr>
          <p:cNvPr id="3" name="Content Placeholder 2">
            <a:extLst>
              <a:ext uri="{FF2B5EF4-FFF2-40B4-BE49-F238E27FC236}">
                <a16:creationId xmlns:a16="http://schemas.microsoft.com/office/drawing/2014/main" id="{EFA86D7D-B28C-4ACF-81A4-CA742F3066A7}"/>
              </a:ext>
            </a:extLst>
          </p:cNvPr>
          <p:cNvSpPr>
            <a:spLocks noGrp="1"/>
          </p:cNvSpPr>
          <p:nvPr>
            <p:ph idx="1"/>
          </p:nvPr>
        </p:nvSpPr>
        <p:spPr/>
        <p:txBody>
          <a:bodyPr>
            <a:normAutofit/>
          </a:bodyPr>
          <a:lstStyle/>
          <a:p>
            <a:r>
              <a:rPr lang="en-US" dirty="0"/>
              <a:t>Arkansas</a:t>
            </a:r>
          </a:p>
          <a:p>
            <a:r>
              <a:rPr lang="en-US" dirty="0"/>
              <a:t>Pennsylvania</a:t>
            </a:r>
          </a:p>
          <a:p>
            <a:r>
              <a:rPr lang="en-US" dirty="0"/>
              <a:t>Arizona</a:t>
            </a:r>
          </a:p>
          <a:p>
            <a:r>
              <a:rPr lang="en-US" dirty="0"/>
              <a:t>Minnesota</a:t>
            </a:r>
          </a:p>
          <a:p>
            <a:r>
              <a:rPr lang="en-US" dirty="0"/>
              <a:t>Oregon</a:t>
            </a:r>
          </a:p>
          <a:p>
            <a:r>
              <a:rPr lang="en-US" dirty="0"/>
              <a:t>California</a:t>
            </a:r>
          </a:p>
          <a:p>
            <a:r>
              <a:rPr lang="en-US" dirty="0"/>
              <a:t>Wisconsin</a:t>
            </a:r>
          </a:p>
          <a:p>
            <a:r>
              <a:rPr lang="en-US" dirty="0"/>
              <a:t>Indiana</a:t>
            </a:r>
          </a:p>
        </p:txBody>
      </p:sp>
    </p:spTree>
    <p:extLst>
      <p:ext uri="{BB962C8B-B14F-4D97-AF65-F5344CB8AC3E}">
        <p14:creationId xmlns:p14="http://schemas.microsoft.com/office/powerpoint/2010/main" val="352367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Do you require a license for the following?&#10;Check all that apply.. Number of responses: 15 responses.">
            <a:extLst>
              <a:ext uri="{FF2B5EF4-FFF2-40B4-BE49-F238E27FC236}">
                <a16:creationId xmlns:a16="http://schemas.microsoft.com/office/drawing/2014/main" id="{26D36A9D-9EA9-41A2-A9DB-8F453BB80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748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Licensing requirements/fees	</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Summary Sheet</a:t>
            </a:r>
            <a:endParaRPr lang="en-US" dirty="0"/>
          </a:p>
        </p:txBody>
      </p:sp>
    </p:spTree>
    <p:extLst>
      <p:ext uri="{BB962C8B-B14F-4D97-AF65-F5344CB8AC3E}">
        <p14:creationId xmlns:p14="http://schemas.microsoft.com/office/powerpoint/2010/main" val="3467368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rms response chart. Question title: Does your state regulate on-line sales of eggs?. Number of responses: 18 responses.">
            <a:extLst>
              <a:ext uri="{FF2B5EF4-FFF2-40B4-BE49-F238E27FC236}">
                <a16:creationId xmlns:a16="http://schemas.microsoft.com/office/drawing/2014/main" id="{001FEAD3-3329-4455-81B9-F22BC38FE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BF7302-2337-456E-9273-5A529AA78555}"/>
              </a:ext>
            </a:extLst>
          </p:cNvPr>
          <p:cNvSpPr txBox="1"/>
          <p:nvPr/>
        </p:nvSpPr>
        <p:spPr>
          <a:xfrm>
            <a:off x="6410325" y="4138613"/>
            <a:ext cx="4962525" cy="707886"/>
          </a:xfrm>
          <a:prstGeom prst="rect">
            <a:avLst/>
          </a:prstGeom>
          <a:noFill/>
        </p:spPr>
        <p:txBody>
          <a:bodyPr wrap="square" rtlCol="0">
            <a:spAutoFit/>
          </a:bodyPr>
          <a:lstStyle/>
          <a:p>
            <a:r>
              <a:rPr lang="en-US" sz="2000" dirty="0"/>
              <a:t>Arkansas, Pennsylvania, Arizona, California, Florida, Indiana</a:t>
            </a:r>
          </a:p>
        </p:txBody>
      </p:sp>
    </p:spTree>
    <p:extLst>
      <p:ext uri="{BB962C8B-B14F-4D97-AF65-F5344CB8AC3E}">
        <p14:creationId xmlns:p14="http://schemas.microsoft.com/office/powerpoint/2010/main" val="253237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you regulate On-Line sales? </a:t>
            </a:r>
            <a:br>
              <a:rPr lang="en-US" dirty="0" smtClean="0"/>
            </a:br>
            <a:r>
              <a:rPr lang="en-US" dirty="0" smtClean="0"/>
              <a:t>Requirements and Enforcement</a:t>
            </a:r>
            <a:endParaRPr lang="en-US" dirty="0"/>
          </a:p>
        </p:txBody>
      </p:sp>
      <p:sp>
        <p:nvSpPr>
          <p:cNvPr id="4" name="Content Placeholder 3">
            <a:extLst>
              <a:ext uri="{FF2B5EF4-FFF2-40B4-BE49-F238E27FC236}">
                <a16:creationId xmlns:a16="http://schemas.microsoft.com/office/drawing/2014/main" id="{29BF7302-2337-456E-9273-5A529AA78555}"/>
              </a:ext>
            </a:extLst>
          </p:cNvPr>
          <p:cNvSpPr txBox="1">
            <a:spLocks noGrp="1"/>
          </p:cNvSpPr>
          <p:nvPr>
            <p:ph idx="1"/>
          </p:nvPr>
        </p:nvSpPr>
        <p:spPr>
          <a:xfrm>
            <a:off x="838200" y="1825625"/>
            <a:ext cx="10515600" cy="3392724"/>
          </a:xfrm>
          <a:prstGeom prst="rect">
            <a:avLst/>
          </a:prstGeom>
          <a:noFill/>
        </p:spPr>
        <p:txBody>
          <a:bodyPr wrap="square" rtlCol="0">
            <a:spAutoFit/>
          </a:bodyPr>
          <a:lstStyle/>
          <a:p>
            <a:r>
              <a:rPr lang="en-US" sz="3200" dirty="0" smtClean="0"/>
              <a:t>Arkansas </a:t>
            </a:r>
          </a:p>
          <a:p>
            <a:r>
              <a:rPr lang="en-US" sz="3200" dirty="0" smtClean="0"/>
              <a:t>Pennsylvania </a:t>
            </a:r>
          </a:p>
          <a:p>
            <a:r>
              <a:rPr lang="en-US" sz="3200" dirty="0" smtClean="0"/>
              <a:t>Arizona </a:t>
            </a:r>
          </a:p>
          <a:p>
            <a:r>
              <a:rPr lang="en-US" sz="3200" dirty="0" smtClean="0"/>
              <a:t>California </a:t>
            </a:r>
          </a:p>
          <a:p>
            <a:r>
              <a:rPr lang="en-US" sz="3200" dirty="0" smtClean="0"/>
              <a:t>Florida </a:t>
            </a:r>
          </a:p>
          <a:p>
            <a:r>
              <a:rPr lang="en-US" sz="3200" dirty="0" smtClean="0"/>
              <a:t>Indiana</a:t>
            </a:r>
            <a:endParaRPr lang="en-US" sz="3200" dirty="0"/>
          </a:p>
        </p:txBody>
      </p:sp>
    </p:spTree>
    <p:extLst>
      <p:ext uri="{BB962C8B-B14F-4D97-AF65-F5344CB8AC3E}">
        <p14:creationId xmlns:p14="http://schemas.microsoft.com/office/powerpoint/2010/main" val="4046989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s response chart. Question title: How often is your per case fee assessed? . Number of responses: 18 responses.">
            <a:extLst>
              <a:ext uri="{FF2B5EF4-FFF2-40B4-BE49-F238E27FC236}">
                <a16:creationId xmlns:a16="http://schemas.microsoft.com/office/drawing/2014/main" id="{09F12364-94F9-48D6-B2BA-9881B4D49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870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Case Fee Requirements</a:t>
            </a:r>
            <a:endParaRPr lang="en-US" dirty="0"/>
          </a:p>
        </p:txBody>
      </p:sp>
      <p:sp>
        <p:nvSpPr>
          <p:cNvPr id="3" name="Content Placeholder 2"/>
          <p:cNvSpPr>
            <a:spLocks noGrp="1"/>
          </p:cNvSpPr>
          <p:nvPr>
            <p:ph idx="1"/>
          </p:nvPr>
        </p:nvSpPr>
        <p:spPr/>
        <p:txBody>
          <a:bodyPr>
            <a:normAutofit/>
          </a:bodyPr>
          <a:lstStyle/>
          <a:p>
            <a:r>
              <a:rPr lang="en-US" dirty="0" smtClean="0"/>
              <a:t>Arkansas		$.06</a:t>
            </a:r>
          </a:p>
          <a:p>
            <a:r>
              <a:rPr lang="en-US" dirty="0" smtClean="0"/>
              <a:t>Arizona		$.09</a:t>
            </a:r>
          </a:p>
          <a:p>
            <a:r>
              <a:rPr lang="en-US" dirty="0" smtClean="0"/>
              <a:t>Oregon		$.08</a:t>
            </a:r>
          </a:p>
          <a:p>
            <a:r>
              <a:rPr lang="en-US" dirty="0" smtClean="0"/>
              <a:t>California		$.10</a:t>
            </a:r>
          </a:p>
          <a:p>
            <a:r>
              <a:rPr lang="en-US" dirty="0" smtClean="0"/>
              <a:t>Indiana		$.11</a:t>
            </a:r>
          </a:p>
          <a:p>
            <a:r>
              <a:rPr lang="en-US" dirty="0" smtClean="0"/>
              <a:t>Mississippi		$.20</a:t>
            </a:r>
            <a:endParaRPr lang="en-US" dirty="0"/>
          </a:p>
        </p:txBody>
      </p:sp>
    </p:spTree>
    <p:extLst>
      <p:ext uri="{BB962C8B-B14F-4D97-AF65-F5344CB8AC3E}">
        <p14:creationId xmlns:p14="http://schemas.microsoft.com/office/powerpoint/2010/main" val="260611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Case Fee Requirements</a:t>
            </a:r>
            <a:endParaRPr lang="en-US" dirty="0"/>
          </a:p>
        </p:txBody>
      </p:sp>
      <p:sp>
        <p:nvSpPr>
          <p:cNvPr id="3" name="Content Placeholder 2"/>
          <p:cNvSpPr>
            <a:spLocks noGrp="1"/>
          </p:cNvSpPr>
          <p:nvPr>
            <p:ph idx="1"/>
          </p:nvPr>
        </p:nvSpPr>
        <p:spPr>
          <a:xfrm>
            <a:off x="838200" y="1452646"/>
            <a:ext cx="10515600" cy="4827838"/>
          </a:xfrm>
        </p:spPr>
        <p:txBody>
          <a:bodyPr>
            <a:normAutofit fontScale="92500" lnSpcReduction="20000"/>
          </a:bodyPr>
          <a:lstStyle/>
          <a:p>
            <a:r>
              <a:rPr lang="en-US" dirty="0" smtClean="0"/>
              <a:t>Minnesota		</a:t>
            </a:r>
          </a:p>
          <a:p>
            <a:pPr marL="0" indent="0">
              <a:buNone/>
            </a:pPr>
            <a:r>
              <a:rPr lang="en-US" dirty="0" smtClean="0"/>
              <a:t>HIGHEST </a:t>
            </a:r>
            <a:r>
              <a:rPr lang="en-US" dirty="0"/>
              <a:t>VOLUME OF CASES EACH LICENSING YEAR FEE 1 - 50 $ 12.50 51 - 100 $ 31.25 101 - 1000 $ 62.50 1001 - 2000 $ 93.75 2001 - 4000 $125.00 4001 - 6000 $156.25 6001 - 8000 $187.50 8001 - 10,000 $250.00 OVER 10,000 $312.0 </a:t>
            </a:r>
            <a:endParaRPr lang="en-US" dirty="0" smtClean="0"/>
          </a:p>
          <a:p>
            <a:r>
              <a:rPr lang="en-US" dirty="0" smtClean="0"/>
              <a:t>Pennsylvania	</a:t>
            </a:r>
          </a:p>
          <a:p>
            <a:pPr marL="0" indent="0">
              <a:buNone/>
            </a:pPr>
            <a:r>
              <a:rPr lang="en-US" dirty="0" smtClean="0"/>
              <a:t>Only </a:t>
            </a:r>
            <a:r>
              <a:rPr lang="en-US" dirty="0"/>
              <a:t>facilities enrolled in our voluntary PA Certified Program are assessed a per case fee. WHOLESALE LOTS (MONTHLY VOLUME) 0—2,000 cases $ 3 per month 2,001—7,000 cases 7 per month 7,001—10,000 cases 10 per month 10,001—20,000 cases 12 per month 20,001—40,000 cases 14 per month 40,001—and over cases 15 per month CONSUMER LOTS (MONTHLY VOLUME) 0—250 cases $ 15 per month 251—500 cases 20 per month 501—1,000 cases 25 per month 1,001—2,000 cases 30 per month 2,001—4,000 cases 35.00 per month. 4,001—8,000 cases 40.00 per month 8,001—16,000 cases 45 per month 16,001—or more cases 50 per month </a:t>
            </a:r>
          </a:p>
          <a:p>
            <a:pPr marL="0" indent="0">
              <a:buNone/>
            </a:pPr>
            <a:endParaRPr lang="en-US" dirty="0" smtClean="0"/>
          </a:p>
        </p:txBody>
      </p:sp>
    </p:spTree>
    <p:extLst>
      <p:ext uri="{BB962C8B-B14F-4D97-AF65-F5344CB8AC3E}">
        <p14:creationId xmlns:p14="http://schemas.microsoft.com/office/powerpoint/2010/main" val="3196253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Case Fee Requirements - Other</a:t>
            </a:r>
            <a:endParaRPr lang="en-US" dirty="0"/>
          </a:p>
        </p:txBody>
      </p:sp>
      <p:sp>
        <p:nvSpPr>
          <p:cNvPr id="3" name="Content Placeholder 2"/>
          <p:cNvSpPr>
            <a:spLocks noGrp="1"/>
          </p:cNvSpPr>
          <p:nvPr>
            <p:ph idx="1"/>
          </p:nvPr>
        </p:nvSpPr>
        <p:spPr>
          <a:xfrm>
            <a:off x="838200" y="1690688"/>
            <a:ext cx="10515600" cy="4589796"/>
          </a:xfrm>
        </p:spPr>
        <p:txBody>
          <a:bodyPr>
            <a:normAutofit/>
          </a:bodyPr>
          <a:lstStyle/>
          <a:p>
            <a:r>
              <a:rPr lang="en-US" b="1" dirty="0" smtClean="0"/>
              <a:t>Arkansas</a:t>
            </a:r>
          </a:p>
          <a:p>
            <a:pPr marL="0" indent="0">
              <a:buNone/>
            </a:pPr>
            <a:r>
              <a:rPr lang="en-US" dirty="0"/>
              <a:t>Liquid/36#=casesX$0.06 per case; Dried/9#=casesX$0.06 per case; Boiled/50#=casesX$0.06 per case; Diced/50#=casesX$0.06 per case </a:t>
            </a:r>
          </a:p>
          <a:p>
            <a:r>
              <a:rPr lang="en-US" b="1" dirty="0" smtClean="0"/>
              <a:t>Arizona</a:t>
            </a:r>
          </a:p>
          <a:p>
            <a:pPr marL="0" indent="0">
              <a:buNone/>
            </a:pPr>
            <a:r>
              <a:rPr lang="en-US" dirty="0"/>
              <a:t>$0.003 per pound of egg product </a:t>
            </a:r>
            <a:endParaRPr lang="en-US" dirty="0" smtClean="0"/>
          </a:p>
          <a:p>
            <a:r>
              <a:rPr lang="en-US" b="1" dirty="0" smtClean="0"/>
              <a:t>California</a:t>
            </a:r>
          </a:p>
          <a:p>
            <a:pPr marL="0" indent="0">
              <a:buNone/>
            </a:pPr>
            <a:r>
              <a:rPr lang="en-US" dirty="0"/>
              <a:t>Liquid, dry, frozen </a:t>
            </a:r>
            <a:r>
              <a:rPr lang="en-US" dirty="0" err="1"/>
              <a:t>etc</a:t>
            </a:r>
            <a:r>
              <a:rPr lang="en-US" dirty="0"/>
              <a:t> are still based on a 30 dozen case conversion. </a:t>
            </a:r>
            <a:endParaRPr lang="en-US" dirty="0" smtClean="0"/>
          </a:p>
          <a:p>
            <a:pPr marL="0" indent="0">
              <a:buNone/>
            </a:pPr>
            <a:endParaRPr lang="en-US" dirty="0" smtClean="0"/>
          </a:p>
        </p:txBody>
      </p:sp>
    </p:spTree>
    <p:extLst>
      <p:ext uri="{BB962C8B-B14F-4D97-AF65-F5344CB8AC3E}">
        <p14:creationId xmlns:p14="http://schemas.microsoft.com/office/powerpoint/2010/main" val="304191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States completing Roll Call</a:t>
            </a:r>
          </a:p>
        </p:txBody>
      </p:sp>
      <p:sp>
        <p:nvSpPr>
          <p:cNvPr id="3" name="Content Placeholder 2"/>
          <p:cNvSpPr>
            <a:spLocks noGrp="1"/>
          </p:cNvSpPr>
          <p:nvPr>
            <p:ph idx="1"/>
          </p:nvPr>
        </p:nvSpPr>
        <p:spPr>
          <a:xfrm>
            <a:off x="838200" y="1825624"/>
            <a:ext cx="10515600" cy="4486275"/>
          </a:xfrm>
        </p:spPr>
        <p:txBody>
          <a:bodyPr>
            <a:noAutofit/>
          </a:bodyPr>
          <a:lstStyle/>
          <a:p>
            <a:r>
              <a:rPr lang="en-US" dirty="0"/>
              <a:t>18 states completing survey</a:t>
            </a:r>
          </a:p>
          <a:p>
            <a:pPr marL="0" indent="0">
              <a:buNone/>
            </a:pPr>
            <a:endParaRPr lang="en-US" dirty="0"/>
          </a:p>
          <a:p>
            <a:pPr marL="0" indent="0">
              <a:buNone/>
            </a:pPr>
            <a:r>
              <a:rPr lang="en-US" dirty="0"/>
              <a:t>		North Carolina	Arizona	Arkansas</a:t>
            </a:r>
          </a:p>
          <a:p>
            <a:pPr marL="0" indent="0">
              <a:buNone/>
            </a:pPr>
            <a:r>
              <a:rPr lang="en-US" dirty="0"/>
              <a:t>		Minnesota		Indiana	Florida</a:t>
            </a:r>
          </a:p>
          <a:p>
            <a:pPr marL="0" indent="0">
              <a:buNone/>
            </a:pPr>
            <a:r>
              <a:rPr lang="en-US" dirty="0"/>
              <a:t>		Oregon		Virginia	Maine				           California		Michigan	Colorado	</a:t>
            </a:r>
          </a:p>
          <a:p>
            <a:pPr marL="0" indent="0">
              <a:buNone/>
            </a:pPr>
            <a:r>
              <a:rPr lang="en-US" dirty="0"/>
              <a:t>		Pennsylvania	Delaware	Mississippi</a:t>
            </a:r>
          </a:p>
          <a:p>
            <a:pPr marL="0" indent="0">
              <a:buNone/>
            </a:pPr>
            <a:r>
              <a:rPr lang="en-US" dirty="0"/>
              <a:t>		Wisconsin		Iowa		South Dakota</a:t>
            </a:r>
          </a:p>
          <a:p>
            <a:endParaRPr lang="en-US" dirty="0"/>
          </a:p>
        </p:txBody>
      </p:sp>
      <p:pic>
        <p:nvPicPr>
          <p:cNvPr id="4" name="Google Shape;69;p13"/>
          <p:cNvPicPr preferRelativeResize="0"/>
          <p:nvPr/>
        </p:nvPicPr>
        <p:blipFill>
          <a:blip r:embed="rId2">
            <a:alphaModFix/>
          </a:blip>
          <a:stretch>
            <a:fillRect/>
          </a:stretch>
        </p:blipFill>
        <p:spPr>
          <a:xfrm>
            <a:off x="281382" y="6311900"/>
            <a:ext cx="686337" cy="260800"/>
          </a:xfrm>
          <a:prstGeom prst="rect">
            <a:avLst/>
          </a:prstGeom>
          <a:noFill/>
          <a:ln>
            <a:noFill/>
          </a:ln>
        </p:spPr>
      </p:pic>
    </p:spTree>
    <p:extLst>
      <p:ext uri="{BB962C8B-B14F-4D97-AF65-F5344CB8AC3E}">
        <p14:creationId xmlns:p14="http://schemas.microsoft.com/office/powerpoint/2010/main" val="2021452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orms response chart. Question title: Have you had any changes to your Egg Law or an associated rule in the past year?. Number of responses: 18 responses.">
            <a:extLst>
              <a:ext uri="{FF2B5EF4-FFF2-40B4-BE49-F238E27FC236}">
                <a16:creationId xmlns:a16="http://schemas.microsoft.com/office/drawing/2014/main" id="{94E81958-A5A2-4802-894F-E60F52D30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orms response chart. Question title: Have you had any changes to your Egg Law or an associated rule in the past year?. Number of responses: 18 responses.">
            <a:extLst>
              <a:ext uri="{FF2B5EF4-FFF2-40B4-BE49-F238E27FC236}">
                <a16:creationId xmlns:a16="http://schemas.microsoft.com/office/drawing/2014/main" id="{17F98648-49A5-4F78-ADA9-530718299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16000"/>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770342-CCB4-4648-B728-0469DAF96DA0}"/>
              </a:ext>
            </a:extLst>
          </p:cNvPr>
          <p:cNvSpPr txBox="1"/>
          <p:nvPr/>
        </p:nvSpPr>
        <p:spPr>
          <a:xfrm>
            <a:off x="6396038" y="4186238"/>
            <a:ext cx="4210050" cy="646331"/>
          </a:xfrm>
          <a:prstGeom prst="rect">
            <a:avLst/>
          </a:prstGeom>
          <a:noFill/>
        </p:spPr>
        <p:txBody>
          <a:bodyPr wrap="square" rtlCol="0">
            <a:spAutoFit/>
          </a:bodyPr>
          <a:lstStyle/>
          <a:p>
            <a:r>
              <a:rPr lang="en-US" dirty="0"/>
              <a:t>Michigan, Arkansas, Arizona, Colorado, Wisconsin, Indiana </a:t>
            </a:r>
          </a:p>
        </p:txBody>
      </p:sp>
    </p:spTree>
    <p:extLst>
      <p:ext uri="{BB962C8B-B14F-4D97-AF65-F5344CB8AC3E}">
        <p14:creationId xmlns:p14="http://schemas.microsoft.com/office/powerpoint/2010/main" val="1613235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2C04-9945-4BFE-892B-52E63029C57F}"/>
              </a:ext>
            </a:extLst>
          </p:cNvPr>
          <p:cNvSpPr>
            <a:spLocks noGrp="1"/>
          </p:cNvSpPr>
          <p:nvPr>
            <p:ph type="title"/>
          </p:nvPr>
        </p:nvSpPr>
        <p:spPr/>
        <p:txBody>
          <a:bodyPr>
            <a:normAutofit/>
          </a:bodyPr>
          <a:lstStyle/>
          <a:p>
            <a:r>
              <a:rPr lang="en-US" sz="2800" dirty="0"/>
              <a:t>Does your state allow repacking of eggs at retail?</a:t>
            </a:r>
          </a:p>
        </p:txBody>
      </p:sp>
      <p:pic>
        <p:nvPicPr>
          <p:cNvPr id="5" name="Content Placeholder 4">
            <a:extLst>
              <a:ext uri="{FF2B5EF4-FFF2-40B4-BE49-F238E27FC236}">
                <a16:creationId xmlns:a16="http://schemas.microsoft.com/office/drawing/2014/main" id="{245B2167-5DD1-4E40-9BE8-7352B50D79CB}"/>
              </a:ext>
            </a:extLst>
          </p:cNvPr>
          <p:cNvPicPr>
            <a:picLocks noGrp="1" noChangeAspect="1"/>
          </p:cNvPicPr>
          <p:nvPr>
            <p:ph idx="1"/>
          </p:nvPr>
        </p:nvPicPr>
        <p:blipFill>
          <a:blip r:embed="rId2"/>
          <a:stretch>
            <a:fillRect/>
          </a:stretch>
        </p:blipFill>
        <p:spPr>
          <a:xfrm>
            <a:off x="2064057" y="2342334"/>
            <a:ext cx="7094659" cy="3281670"/>
          </a:xfrm>
        </p:spPr>
      </p:pic>
      <p:sp>
        <p:nvSpPr>
          <p:cNvPr id="6" name="TextBox 5">
            <a:extLst>
              <a:ext uri="{FF2B5EF4-FFF2-40B4-BE49-F238E27FC236}">
                <a16:creationId xmlns:a16="http://schemas.microsoft.com/office/drawing/2014/main" id="{00543620-73F8-4047-97E4-678B98A6AF43}"/>
              </a:ext>
            </a:extLst>
          </p:cNvPr>
          <p:cNvSpPr txBox="1"/>
          <p:nvPr/>
        </p:nvSpPr>
        <p:spPr>
          <a:xfrm>
            <a:off x="6748463" y="5019675"/>
            <a:ext cx="4210050" cy="646331"/>
          </a:xfrm>
          <a:prstGeom prst="rect">
            <a:avLst/>
          </a:prstGeom>
          <a:noFill/>
        </p:spPr>
        <p:txBody>
          <a:bodyPr wrap="square" rtlCol="0">
            <a:spAutoFit/>
          </a:bodyPr>
          <a:lstStyle/>
          <a:p>
            <a:r>
              <a:rPr lang="en-US" dirty="0"/>
              <a:t>Michigan, Oregon, Delaware, Colorado, </a:t>
            </a:r>
            <a:r>
              <a:rPr lang="en-US" dirty="0" smtClean="0"/>
              <a:t>Wisconsin, Mississippi </a:t>
            </a:r>
            <a:endParaRPr lang="en-US" dirty="0"/>
          </a:p>
        </p:txBody>
      </p:sp>
    </p:spTree>
    <p:extLst>
      <p:ext uri="{BB962C8B-B14F-4D97-AF65-F5344CB8AC3E}">
        <p14:creationId xmlns:p14="http://schemas.microsoft.com/office/powerpoint/2010/main" val="2920678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Forms response chart. Question title: Does your state have regulations regarding the donation of eggs?. Number of responses: 18 responses.">
            <a:extLst>
              <a:ext uri="{FF2B5EF4-FFF2-40B4-BE49-F238E27FC236}">
                <a16:creationId xmlns:a16="http://schemas.microsoft.com/office/drawing/2014/main" id="{A337B788-0D29-4C0A-95E2-DB41B9B91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838487-97A4-4448-B233-2756DD08087C}"/>
              </a:ext>
            </a:extLst>
          </p:cNvPr>
          <p:cNvSpPr txBox="1"/>
          <p:nvPr/>
        </p:nvSpPr>
        <p:spPr>
          <a:xfrm>
            <a:off x="6396038" y="4186238"/>
            <a:ext cx="4210050" cy="646331"/>
          </a:xfrm>
          <a:prstGeom prst="rect">
            <a:avLst/>
          </a:prstGeom>
          <a:noFill/>
        </p:spPr>
        <p:txBody>
          <a:bodyPr wrap="square" rtlCol="0">
            <a:spAutoFit/>
          </a:bodyPr>
          <a:lstStyle/>
          <a:p>
            <a:r>
              <a:rPr lang="en-US" dirty="0" smtClean="0"/>
              <a:t>Minnesota</a:t>
            </a:r>
            <a:r>
              <a:rPr lang="en-US" dirty="0"/>
              <a:t>, Arizona, Oregon, California,  Indiana </a:t>
            </a:r>
          </a:p>
        </p:txBody>
      </p:sp>
      <p:sp>
        <p:nvSpPr>
          <p:cNvPr id="2" name="TextBox 1"/>
          <p:cNvSpPr txBox="1"/>
          <p:nvPr/>
        </p:nvSpPr>
        <p:spPr>
          <a:xfrm>
            <a:off x="5161548" y="5654841"/>
            <a:ext cx="4584032" cy="369332"/>
          </a:xfrm>
          <a:prstGeom prst="rect">
            <a:avLst/>
          </a:prstGeom>
          <a:noFill/>
          <a:ln>
            <a:solidFill>
              <a:schemeClr val="accent1"/>
            </a:solidFill>
          </a:ln>
        </p:spPr>
        <p:txBody>
          <a:bodyPr wrap="square" rtlCol="0">
            <a:spAutoFit/>
          </a:bodyPr>
          <a:lstStyle/>
          <a:p>
            <a:r>
              <a:rPr lang="en-US" dirty="0" smtClean="0"/>
              <a:t>Other agency’s involved?  Minnesota	Indiana</a:t>
            </a:r>
            <a:endParaRPr lang="en-US" dirty="0"/>
          </a:p>
        </p:txBody>
      </p:sp>
    </p:spTree>
    <p:extLst>
      <p:ext uri="{BB962C8B-B14F-4D97-AF65-F5344CB8AC3E}">
        <p14:creationId xmlns:p14="http://schemas.microsoft.com/office/powerpoint/2010/main" val="1077239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orms response chart. Question title: Can expired eggs or eggs that do not meet grade standards be donated?. Number of responses: 15 responses.">
            <a:extLst>
              <a:ext uri="{FF2B5EF4-FFF2-40B4-BE49-F238E27FC236}">
                <a16:creationId xmlns:a16="http://schemas.microsoft.com/office/drawing/2014/main" id="{CB04E919-252E-461E-A7D8-A0A9AFA8B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8F4C04-0A54-43DF-BDA9-6D58A6D4C966}"/>
              </a:ext>
            </a:extLst>
          </p:cNvPr>
          <p:cNvSpPr txBox="1"/>
          <p:nvPr/>
        </p:nvSpPr>
        <p:spPr>
          <a:xfrm>
            <a:off x="6396038" y="4186238"/>
            <a:ext cx="4210050" cy="646331"/>
          </a:xfrm>
          <a:prstGeom prst="rect">
            <a:avLst/>
          </a:prstGeom>
          <a:noFill/>
        </p:spPr>
        <p:txBody>
          <a:bodyPr wrap="square" rtlCol="0">
            <a:spAutoFit/>
          </a:bodyPr>
          <a:lstStyle/>
          <a:p>
            <a:r>
              <a:rPr lang="en-US" dirty="0"/>
              <a:t>Michigan, Arkansas, Arizona, Minnesota, California, Wisconsin, Indiana </a:t>
            </a:r>
          </a:p>
        </p:txBody>
      </p:sp>
    </p:spTree>
    <p:extLst>
      <p:ext uri="{BB962C8B-B14F-4D97-AF65-F5344CB8AC3E}">
        <p14:creationId xmlns:p14="http://schemas.microsoft.com/office/powerpoint/2010/main" val="3715579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EC6E-E5D9-447C-A596-844FBF711D72}"/>
              </a:ext>
            </a:extLst>
          </p:cNvPr>
          <p:cNvSpPr>
            <a:spLocks noGrp="1"/>
          </p:cNvSpPr>
          <p:nvPr>
            <p:ph type="title"/>
          </p:nvPr>
        </p:nvSpPr>
        <p:spPr/>
        <p:txBody>
          <a:bodyPr/>
          <a:lstStyle/>
          <a:p>
            <a:pPr algn="ctr"/>
            <a:r>
              <a:rPr lang="en-US" dirty="0"/>
              <a:t>Egg Traceability</a:t>
            </a:r>
          </a:p>
        </p:txBody>
      </p:sp>
      <p:sp>
        <p:nvSpPr>
          <p:cNvPr id="3" name="Content Placeholder 2">
            <a:extLst>
              <a:ext uri="{FF2B5EF4-FFF2-40B4-BE49-F238E27FC236}">
                <a16:creationId xmlns:a16="http://schemas.microsoft.com/office/drawing/2014/main" id="{F004DA1B-7E2C-4211-A816-2D87D79D771D}"/>
              </a:ext>
            </a:extLst>
          </p:cNvPr>
          <p:cNvSpPr>
            <a:spLocks noGrp="1"/>
          </p:cNvSpPr>
          <p:nvPr>
            <p:ph idx="1"/>
          </p:nvPr>
        </p:nvSpPr>
        <p:spPr/>
        <p:txBody>
          <a:bodyPr/>
          <a:lstStyle/>
          <a:p>
            <a:r>
              <a:rPr lang="en-US" dirty="0" smtClean="0">
                <a:hlinkClick r:id="rId2" action="ppaction://hlinkfile"/>
              </a:rPr>
              <a:t>Summary Sheet</a:t>
            </a:r>
            <a:endParaRPr lang="en-US" dirty="0"/>
          </a:p>
        </p:txBody>
      </p:sp>
    </p:spTree>
    <p:extLst>
      <p:ext uri="{BB962C8B-B14F-4D97-AF65-F5344CB8AC3E}">
        <p14:creationId xmlns:p14="http://schemas.microsoft.com/office/powerpoint/2010/main" val="1531400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EC6E-E5D9-447C-A596-844FBF711D72}"/>
              </a:ext>
            </a:extLst>
          </p:cNvPr>
          <p:cNvSpPr>
            <a:spLocks noGrp="1"/>
          </p:cNvSpPr>
          <p:nvPr>
            <p:ph type="title"/>
          </p:nvPr>
        </p:nvSpPr>
        <p:spPr/>
        <p:txBody>
          <a:bodyPr/>
          <a:lstStyle/>
          <a:p>
            <a:r>
              <a:rPr lang="en-US" dirty="0"/>
              <a:t>Other Comments or issues for states?</a:t>
            </a:r>
          </a:p>
        </p:txBody>
      </p:sp>
      <p:sp>
        <p:nvSpPr>
          <p:cNvPr id="3" name="Content Placeholder 2">
            <a:extLst>
              <a:ext uri="{FF2B5EF4-FFF2-40B4-BE49-F238E27FC236}">
                <a16:creationId xmlns:a16="http://schemas.microsoft.com/office/drawing/2014/main" id="{F004DA1B-7E2C-4211-A816-2D87D79D771D}"/>
              </a:ext>
            </a:extLst>
          </p:cNvPr>
          <p:cNvSpPr>
            <a:spLocks noGrp="1"/>
          </p:cNvSpPr>
          <p:nvPr>
            <p:ph idx="1"/>
          </p:nvPr>
        </p:nvSpPr>
        <p:spPr/>
        <p:txBody>
          <a:bodyPr>
            <a:normAutofit fontScale="77500" lnSpcReduction="20000"/>
          </a:bodyPr>
          <a:lstStyle/>
          <a:p>
            <a:r>
              <a:rPr lang="en-US" b="0" i="0" dirty="0">
                <a:solidFill>
                  <a:srgbClr val="202124"/>
                </a:solidFill>
                <a:effectLst/>
                <a:latin typeface="Roboto" panose="02000000000000000000" pitchFamily="2" charset="0"/>
              </a:rPr>
              <a:t>California created AB660 regarding not using "sell by date" however, eggs are exempt</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We would like to see a discussion on the application of USDA grade standards. Example: should a mixed rot tie up a full lot? Should the allowance for dirt/loss/leaker be split and consider leakers differently? What is a dirt (specks vs globs)? </a:t>
            </a:r>
          </a:p>
          <a:p>
            <a:r>
              <a:rPr lang="en-US" b="0" i="0" dirty="0">
                <a:solidFill>
                  <a:srgbClr val="202124"/>
                </a:solidFill>
                <a:effectLst/>
                <a:latin typeface="Roboto" panose="02000000000000000000" pitchFamily="2" charset="0"/>
              </a:rPr>
              <a:t>A governor's executive order is mandating that we do a program accountability study to maintain Administrative rules. It includes a program functions and cost comparison to adjoining states and any other state the Office of Management and Budget deems necessary. </a:t>
            </a:r>
          </a:p>
          <a:p>
            <a:r>
              <a:rPr lang="en-US" b="0" i="0" dirty="0">
                <a:solidFill>
                  <a:srgbClr val="202124"/>
                </a:solidFill>
                <a:effectLst/>
                <a:latin typeface="Roboto" panose="02000000000000000000" pitchFamily="2" charset="0"/>
              </a:rPr>
              <a:t>We have pending legislation on Home Based Businesses/Cottage Foods that allows TTC foods to be sold unregulated. Up to $1.5 million per year per business in gross sales. Eggs other than domestic chicken are included. </a:t>
            </a:r>
            <a:endParaRPr lang="en-US" dirty="0"/>
          </a:p>
        </p:txBody>
      </p:sp>
    </p:spTree>
    <p:extLst>
      <p:ext uri="{BB962C8B-B14F-4D97-AF65-F5344CB8AC3E}">
        <p14:creationId xmlns:p14="http://schemas.microsoft.com/office/powerpoint/2010/main" val="1676381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EC6E-E5D9-447C-A596-844FBF711D72}"/>
              </a:ext>
            </a:extLst>
          </p:cNvPr>
          <p:cNvSpPr>
            <a:spLocks noGrp="1"/>
          </p:cNvSpPr>
          <p:nvPr>
            <p:ph type="title"/>
          </p:nvPr>
        </p:nvSpPr>
        <p:spPr/>
        <p:txBody>
          <a:bodyPr/>
          <a:lstStyle/>
          <a:p>
            <a:r>
              <a:rPr lang="en-US" dirty="0"/>
              <a:t>Other Comments or issues for states?</a:t>
            </a:r>
          </a:p>
        </p:txBody>
      </p:sp>
      <p:sp>
        <p:nvSpPr>
          <p:cNvPr id="3" name="Content Placeholder 2">
            <a:extLst>
              <a:ext uri="{FF2B5EF4-FFF2-40B4-BE49-F238E27FC236}">
                <a16:creationId xmlns:a16="http://schemas.microsoft.com/office/drawing/2014/main" id="{F004DA1B-7E2C-4211-A816-2D87D79D771D}"/>
              </a:ext>
            </a:extLst>
          </p:cNvPr>
          <p:cNvSpPr>
            <a:spLocks noGrp="1"/>
          </p:cNvSpPr>
          <p:nvPr>
            <p:ph idx="1"/>
          </p:nvPr>
        </p:nvSpPr>
        <p:spPr/>
        <p:txBody>
          <a:bodyPr>
            <a:normAutofit fontScale="92500" lnSpcReduction="20000"/>
          </a:bodyPr>
          <a:lstStyle/>
          <a:p>
            <a:r>
              <a:rPr lang="en-US" b="0" i="0" dirty="0" smtClean="0">
                <a:solidFill>
                  <a:srgbClr val="202124"/>
                </a:solidFill>
                <a:effectLst/>
                <a:latin typeface="Roboto" panose="02000000000000000000" pitchFamily="2" charset="0"/>
              </a:rPr>
              <a:t>We </a:t>
            </a:r>
            <a:r>
              <a:rPr lang="en-US" b="0" i="0" dirty="0">
                <a:solidFill>
                  <a:srgbClr val="202124"/>
                </a:solidFill>
                <a:effectLst/>
                <a:latin typeface="Roboto" panose="02000000000000000000" pitchFamily="2" charset="0"/>
              </a:rPr>
              <a:t>would like to see a discussion on the application of USDA grade standards. Example: should a mixed rot tie up a full lot? Should the allowance for dirt/loss/leaker be split and consider leakers differently? What is a dirt (specks vs globs</a:t>
            </a:r>
            <a:r>
              <a:rPr lang="en-US" b="0" i="0" dirty="0" smtClean="0">
                <a:solidFill>
                  <a:srgbClr val="202124"/>
                </a:solidFill>
                <a:effectLst/>
                <a:latin typeface="Roboto" panose="02000000000000000000" pitchFamily="2" charset="0"/>
              </a:rPr>
              <a:t>)? </a:t>
            </a:r>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A governor's executive order is mandating that we do a program accountability study to maintain Administrative rules. It includes a program functions and cost comparison to adjoining states and any other state the Office of Management and Budget deems necessary. </a:t>
            </a:r>
          </a:p>
          <a:p>
            <a:r>
              <a:rPr lang="en-US" b="0" i="0" dirty="0">
                <a:solidFill>
                  <a:srgbClr val="202124"/>
                </a:solidFill>
                <a:effectLst/>
                <a:latin typeface="Roboto" panose="02000000000000000000" pitchFamily="2" charset="0"/>
              </a:rPr>
              <a:t>We have pending legislation on Home Based Businesses/Cottage Foods that allows TTC foods to be sold unregulated. Up to $1.5 million per year per business in gross sales. Eggs other than domestic chicken are included. </a:t>
            </a:r>
            <a:endParaRPr lang="en-US" dirty="0"/>
          </a:p>
        </p:txBody>
      </p:sp>
    </p:spTree>
    <p:extLst>
      <p:ext uri="{BB962C8B-B14F-4D97-AF65-F5344CB8AC3E}">
        <p14:creationId xmlns:p14="http://schemas.microsoft.com/office/powerpoint/2010/main" val="1869649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rot="10800000">
            <a:off x="3160000" y="0"/>
            <a:ext cx="9032000" cy="6858000"/>
          </a:xfrm>
          <a:prstGeom prst="rtTriangle">
            <a:avLst/>
          </a:prstGeom>
          <a:solidFill>
            <a:srgbClr val="333333"/>
          </a:solidFill>
          <a:ln>
            <a:noFill/>
          </a:ln>
        </p:spPr>
        <p:txBody>
          <a:bodyPr spcFirstLastPara="1" wrap="square" lIns="121900" tIns="121900" rIns="121900" bIns="121900" anchor="ctr" anchorCtr="0">
            <a:noAutofit/>
          </a:bodyPr>
          <a:lstStyle/>
          <a:p>
            <a:pPr marL="3657509"/>
            <a:r>
              <a:rPr lang="en" sz="2400"/>
              <a:t>     </a:t>
            </a:r>
            <a:endParaRPr sz="2400"/>
          </a:p>
        </p:txBody>
      </p:sp>
      <p:grpSp>
        <p:nvGrpSpPr>
          <p:cNvPr id="55" name="Google Shape;55;p13"/>
          <p:cNvGrpSpPr/>
          <p:nvPr/>
        </p:nvGrpSpPr>
        <p:grpSpPr>
          <a:xfrm>
            <a:off x="8221800" y="2617167"/>
            <a:ext cx="4546667" cy="4007997"/>
            <a:chOff x="6624200" y="1942800"/>
            <a:chExt cx="3410000" cy="3005998"/>
          </a:xfrm>
        </p:grpSpPr>
        <p:sp>
          <p:nvSpPr>
            <p:cNvPr id="56" name="Google Shape;56;p13"/>
            <p:cNvSpPr/>
            <p:nvPr/>
          </p:nvSpPr>
          <p:spPr>
            <a:xfrm>
              <a:off x="6624200" y="2910175"/>
              <a:ext cx="1724400" cy="1620300"/>
            </a:xfrm>
            <a:prstGeom prst="ellipse">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 name="Google Shape;57;p13"/>
            <p:cNvSpPr/>
            <p:nvPr/>
          </p:nvSpPr>
          <p:spPr>
            <a:xfrm>
              <a:off x="7764100" y="2816098"/>
              <a:ext cx="2270100" cy="2132700"/>
            </a:xfrm>
            <a:prstGeom prst="ellipse">
              <a:avLst/>
            </a:prstGeom>
            <a:noFill/>
            <a:ln w="19050" cap="flat" cmpd="sng">
              <a:solidFill>
                <a:srgbClr val="F0BA1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 name="Google Shape;58;p13"/>
            <p:cNvSpPr/>
            <p:nvPr/>
          </p:nvSpPr>
          <p:spPr>
            <a:xfrm>
              <a:off x="8241450" y="1942800"/>
              <a:ext cx="1188600" cy="1116600"/>
            </a:xfrm>
            <a:prstGeom prst="ellipse">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59" name="Google Shape;59;p13"/>
          <p:cNvGrpSpPr/>
          <p:nvPr/>
        </p:nvGrpSpPr>
        <p:grpSpPr>
          <a:xfrm>
            <a:off x="4390134" y="-142866"/>
            <a:ext cx="3104500" cy="2640967"/>
            <a:chOff x="3302350" y="-224050"/>
            <a:chExt cx="2328375" cy="1980725"/>
          </a:xfrm>
        </p:grpSpPr>
        <p:sp>
          <p:nvSpPr>
            <p:cNvPr id="60" name="Google Shape;60;p13"/>
            <p:cNvSpPr/>
            <p:nvPr/>
          </p:nvSpPr>
          <p:spPr>
            <a:xfrm>
              <a:off x="3403297" y="-224050"/>
              <a:ext cx="1067700" cy="1003200"/>
            </a:xfrm>
            <a:prstGeom prst="ellipse">
              <a:avLst/>
            </a:prstGeom>
            <a:noFill/>
            <a:ln w="19050" cap="flat" cmpd="sng">
              <a:solidFill>
                <a:srgbClr val="ADADA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 name="Google Shape;61;p13"/>
            <p:cNvSpPr/>
            <p:nvPr/>
          </p:nvSpPr>
          <p:spPr>
            <a:xfrm>
              <a:off x="3302350" y="487075"/>
              <a:ext cx="1269600" cy="1269600"/>
            </a:xfrm>
            <a:prstGeom prst="ellipse">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 name="Google Shape;62;p13"/>
            <p:cNvSpPr/>
            <p:nvPr/>
          </p:nvSpPr>
          <p:spPr>
            <a:xfrm>
              <a:off x="3906325" y="-224050"/>
              <a:ext cx="1724400" cy="1620300"/>
            </a:xfrm>
            <a:prstGeom prst="ellipse">
              <a:avLst/>
            </a:prstGeom>
            <a:noFill/>
            <a:ln w="19050" cap="flat" cmpd="sng">
              <a:solidFill>
                <a:srgbClr val="F0BA1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63" name="Google Shape;63;p13"/>
          <p:cNvGrpSpPr/>
          <p:nvPr/>
        </p:nvGrpSpPr>
        <p:grpSpPr>
          <a:xfrm>
            <a:off x="0" y="0"/>
            <a:ext cx="12191984" cy="6858000"/>
            <a:chOff x="0" y="0"/>
            <a:chExt cx="9143988" cy="5143500"/>
          </a:xfrm>
        </p:grpSpPr>
        <p:sp>
          <p:nvSpPr>
            <p:cNvPr id="64" name="Google Shape;64;p13"/>
            <p:cNvSpPr/>
            <p:nvPr/>
          </p:nvSpPr>
          <p:spPr>
            <a:xfrm>
              <a:off x="0" y="0"/>
              <a:ext cx="2369400" cy="5143500"/>
            </a:xfrm>
            <a:prstGeom prst="rect">
              <a:avLst/>
            </a:prstGeom>
            <a:solidFill>
              <a:srgbClr val="FFFFFF"/>
            </a:solidFill>
            <a:ln>
              <a:noFill/>
            </a:ln>
          </p:spPr>
          <p:txBody>
            <a:bodyPr spcFirstLastPara="1" wrap="square" lIns="121900" tIns="121900" rIns="121900" bIns="121900" anchor="ctr" anchorCtr="0">
              <a:noAutofit/>
            </a:bodyPr>
            <a:lstStyle/>
            <a:p>
              <a:pPr marL="634984"/>
              <a:endParaRPr sz="2400"/>
            </a:p>
          </p:txBody>
        </p:sp>
        <p:sp>
          <p:nvSpPr>
            <p:cNvPr id="65" name="Google Shape;65;p13"/>
            <p:cNvSpPr/>
            <p:nvPr/>
          </p:nvSpPr>
          <p:spPr>
            <a:xfrm>
              <a:off x="2369988" y="0"/>
              <a:ext cx="6774000" cy="5143500"/>
            </a:xfrm>
            <a:prstGeom prst="rtTriangle">
              <a:avLst/>
            </a:prstGeom>
            <a:solidFill>
              <a:srgbClr val="FFFFFF"/>
            </a:solidFill>
            <a:ln>
              <a:noFill/>
            </a:ln>
          </p:spPr>
          <p:txBody>
            <a:bodyPr spcFirstLastPara="1" wrap="square" lIns="121900" tIns="121900" rIns="121900" bIns="121900" anchor="ctr" anchorCtr="0">
              <a:noAutofit/>
            </a:bodyPr>
            <a:lstStyle/>
            <a:p>
              <a:pPr marL="634984"/>
              <a:endParaRPr sz="2400"/>
            </a:p>
          </p:txBody>
        </p:sp>
      </p:grpSp>
      <p:sp>
        <p:nvSpPr>
          <p:cNvPr id="66" name="Google Shape;66;p13"/>
          <p:cNvSpPr txBox="1">
            <a:spLocks noGrp="1"/>
          </p:cNvSpPr>
          <p:nvPr>
            <p:ph type="ctrTitle"/>
          </p:nvPr>
        </p:nvSpPr>
        <p:spPr>
          <a:xfrm>
            <a:off x="430800" y="2990273"/>
            <a:ext cx="7456400" cy="1117600"/>
          </a:xfrm>
          <a:prstGeom prst="rect">
            <a:avLst/>
          </a:prstGeom>
        </p:spPr>
        <p:txBody>
          <a:bodyPr spcFirstLastPara="1" vert="horz" wrap="square" lIns="121900" tIns="121900" rIns="121900" bIns="121900" rtlCol="0" anchor="b" anchorCtr="0">
            <a:normAutofit/>
          </a:bodyPr>
          <a:lstStyle/>
          <a:p>
            <a:pPr algn="l">
              <a:spcBef>
                <a:spcPts val="0"/>
              </a:spcBef>
            </a:pPr>
            <a:r>
              <a:rPr lang="en" dirty="0">
                <a:latin typeface="Outfit Medium"/>
                <a:ea typeface="Outfit Medium"/>
                <a:cs typeface="Outfit Medium"/>
                <a:sym typeface="Outfit Medium"/>
              </a:rPr>
              <a:t>NERO ROLL CALL</a:t>
            </a:r>
            <a:endParaRPr dirty="0">
              <a:latin typeface="Outfit Medium"/>
              <a:ea typeface="Outfit Medium"/>
              <a:cs typeface="Outfit Medium"/>
              <a:sym typeface="Outfit Medium"/>
            </a:endParaRPr>
          </a:p>
        </p:txBody>
      </p:sp>
      <p:sp>
        <p:nvSpPr>
          <p:cNvPr id="67" name="Google Shape;67;p13"/>
          <p:cNvSpPr/>
          <p:nvPr/>
        </p:nvSpPr>
        <p:spPr>
          <a:xfrm>
            <a:off x="-386867" y="5311267"/>
            <a:ext cx="6670400" cy="491600"/>
          </a:xfrm>
          <a:prstGeom prst="roundRect">
            <a:avLst>
              <a:gd name="adj" fmla="val 16667"/>
            </a:avLst>
          </a:prstGeom>
          <a:solidFill>
            <a:srgbClr val="F0BA19"/>
          </a:solidFill>
          <a:ln>
            <a:noFill/>
          </a:ln>
        </p:spPr>
        <p:txBody>
          <a:bodyPr spcFirstLastPara="1" wrap="square" lIns="121900" tIns="121900" rIns="121900" bIns="121900" anchor="ctr" anchorCtr="0">
            <a:noAutofit/>
          </a:bodyPr>
          <a:lstStyle/>
          <a:p>
            <a:endParaRPr sz="2400"/>
          </a:p>
        </p:txBody>
      </p:sp>
      <p:sp>
        <p:nvSpPr>
          <p:cNvPr id="68" name="Google Shape;68;p13"/>
          <p:cNvSpPr txBox="1">
            <a:spLocks noGrp="1"/>
          </p:cNvSpPr>
          <p:nvPr>
            <p:ph type="subTitle" idx="1"/>
          </p:nvPr>
        </p:nvSpPr>
        <p:spPr>
          <a:xfrm>
            <a:off x="430800" y="5311267"/>
            <a:ext cx="3676000" cy="562000"/>
          </a:xfrm>
          <a:prstGeom prst="rect">
            <a:avLst/>
          </a:prstGeom>
          <a:noFill/>
        </p:spPr>
        <p:txBody>
          <a:bodyPr spcFirstLastPara="1" vert="horz" wrap="square" lIns="121900" tIns="121900" rIns="121900" bIns="121900" rtlCol="0" anchor="t" anchorCtr="0">
            <a:normAutofit/>
          </a:bodyPr>
          <a:lstStyle/>
          <a:p>
            <a:pPr algn="l">
              <a:spcBef>
                <a:spcPts val="0"/>
              </a:spcBef>
            </a:pPr>
            <a:r>
              <a:rPr lang="en" sz="2000" dirty="0">
                <a:solidFill>
                  <a:schemeClr val="dk1"/>
                </a:solidFill>
                <a:latin typeface="Outfit Light"/>
                <a:ea typeface="Outfit Light"/>
                <a:cs typeface="Outfit Light"/>
                <a:sym typeface="Outfit Light"/>
              </a:rPr>
              <a:t>NERO Board:  3/2/2025</a:t>
            </a:r>
            <a:endParaRPr sz="2000" dirty="0">
              <a:solidFill>
                <a:schemeClr val="dk1"/>
              </a:solidFill>
              <a:latin typeface="Outfit Light"/>
              <a:ea typeface="Outfit Light"/>
              <a:cs typeface="Outfit Light"/>
              <a:sym typeface="Outfit Light"/>
            </a:endParaRPr>
          </a:p>
        </p:txBody>
      </p:sp>
      <p:pic>
        <p:nvPicPr>
          <p:cNvPr id="69" name="Google Shape;69;p13"/>
          <p:cNvPicPr preferRelativeResize="0"/>
          <p:nvPr/>
        </p:nvPicPr>
        <p:blipFill>
          <a:blip r:embed="rId3">
            <a:alphaModFix/>
          </a:blip>
          <a:stretch>
            <a:fillRect/>
          </a:stretch>
        </p:blipFill>
        <p:spPr>
          <a:xfrm>
            <a:off x="149034" y="6468267"/>
            <a:ext cx="686337" cy="260800"/>
          </a:xfrm>
          <a:prstGeom prst="rect">
            <a:avLst/>
          </a:prstGeom>
          <a:noFill/>
          <a:ln>
            <a:noFill/>
          </a:ln>
        </p:spPr>
      </p:pic>
      <p:sp>
        <p:nvSpPr>
          <p:cNvPr id="70" name="Google Shape;70;p13"/>
          <p:cNvSpPr txBox="1">
            <a:spLocks noGrp="1"/>
          </p:cNvSpPr>
          <p:nvPr>
            <p:ph type="ctrTitle"/>
          </p:nvPr>
        </p:nvSpPr>
        <p:spPr>
          <a:xfrm>
            <a:off x="430800" y="4025800"/>
            <a:ext cx="5852800" cy="1117600"/>
          </a:xfrm>
          <a:prstGeom prst="rect">
            <a:avLst/>
          </a:prstGeom>
        </p:spPr>
        <p:txBody>
          <a:bodyPr spcFirstLastPara="1" vert="horz" wrap="square" lIns="121900" tIns="121900" rIns="121900" bIns="121900" rtlCol="0" anchor="b" anchorCtr="0">
            <a:noAutofit/>
          </a:bodyPr>
          <a:lstStyle/>
          <a:p>
            <a:pPr algn="l">
              <a:spcBef>
                <a:spcPts val="0"/>
              </a:spcBef>
              <a:buSzPts val="990"/>
            </a:pPr>
            <a:r>
              <a:rPr lang="en" sz="2667" dirty="0">
                <a:solidFill>
                  <a:srgbClr val="556271"/>
                </a:solidFill>
                <a:latin typeface="Outfit"/>
                <a:ea typeface="Outfit"/>
                <a:cs typeface="Outfit"/>
                <a:sym typeface="Outfit"/>
              </a:rPr>
              <a:t/>
            </a:r>
            <a:br>
              <a:rPr lang="en" sz="2667" dirty="0">
                <a:solidFill>
                  <a:srgbClr val="556271"/>
                </a:solidFill>
                <a:latin typeface="Outfit"/>
                <a:ea typeface="Outfit"/>
                <a:cs typeface="Outfit"/>
                <a:sym typeface="Outfit"/>
              </a:rPr>
            </a:br>
            <a:r>
              <a:rPr lang="en" sz="2667" dirty="0">
                <a:solidFill>
                  <a:srgbClr val="556271"/>
                </a:solidFill>
                <a:latin typeface="Outfit"/>
                <a:ea typeface="Outfit"/>
                <a:cs typeface="Outfit"/>
                <a:sym typeface="Outfit"/>
              </a:rPr>
              <a:t>Miramar Beach, FL</a:t>
            </a:r>
            <a:endParaRPr sz="2667" dirty="0">
              <a:solidFill>
                <a:srgbClr val="556271"/>
              </a:solidFill>
              <a:latin typeface="Outfit"/>
              <a:ea typeface="Outfit"/>
              <a:cs typeface="Outfit"/>
              <a:sym typeface="Outfit"/>
            </a:endParaRPr>
          </a:p>
        </p:txBody>
      </p:sp>
    </p:spTree>
    <p:extLst>
      <p:ext uri="{BB962C8B-B14F-4D97-AF65-F5344CB8AC3E}">
        <p14:creationId xmlns:p14="http://schemas.microsoft.com/office/powerpoint/2010/main" val="2307043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69;p13"/>
          <p:cNvPicPr preferRelativeResize="0"/>
          <p:nvPr/>
        </p:nvPicPr>
        <p:blipFill>
          <a:blip r:embed="rId2">
            <a:alphaModFix/>
          </a:blip>
          <a:stretch>
            <a:fillRect/>
          </a:stretch>
        </p:blipFill>
        <p:spPr>
          <a:xfrm>
            <a:off x="149034" y="6468267"/>
            <a:ext cx="686337" cy="260800"/>
          </a:xfrm>
          <a:prstGeom prst="rect">
            <a:avLst/>
          </a:prstGeom>
          <a:noFill/>
          <a:ln>
            <a:noFill/>
          </a:ln>
        </p:spPr>
      </p:pic>
      <p:sp>
        <p:nvSpPr>
          <p:cNvPr id="9" name="TextBox 8"/>
          <p:cNvSpPr txBox="1"/>
          <p:nvPr/>
        </p:nvSpPr>
        <p:spPr>
          <a:xfrm>
            <a:off x="5166360" y="5585460"/>
            <a:ext cx="3314700" cy="523220"/>
          </a:xfrm>
          <a:prstGeom prst="rect">
            <a:avLst/>
          </a:prstGeom>
          <a:noFill/>
        </p:spPr>
        <p:txBody>
          <a:bodyPr wrap="square" rtlCol="0">
            <a:spAutoFit/>
          </a:bodyPr>
          <a:lstStyle/>
          <a:p>
            <a:r>
              <a:rPr lang="en-US" sz="2800" dirty="0"/>
              <a:t>Arkansas, Maine</a:t>
            </a:r>
          </a:p>
        </p:txBody>
      </p:sp>
      <p:pic>
        <p:nvPicPr>
          <p:cNvPr id="5122" name="Picture 2" descr="Forms response chart. Question title: Have there been any changes to the agreements you have with USDA/AMS, USDA/FSIS or FDA?. Number of responses: 18 responses.">
            <a:extLst>
              <a:ext uri="{FF2B5EF4-FFF2-40B4-BE49-F238E27FC236}">
                <a16:creationId xmlns:a16="http://schemas.microsoft.com/office/drawing/2014/main" id="{5CD91E08-6C30-4C3E-8E2B-BA60DD58E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1"/>
            <a:ext cx="11223733" cy="472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921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3020" y="883919"/>
            <a:ext cx="9144000" cy="1079183"/>
          </a:xfrm>
        </p:spPr>
        <p:txBody>
          <a:bodyPr/>
          <a:lstStyle/>
          <a:p>
            <a:r>
              <a:rPr lang="en-US" dirty="0"/>
              <a:t>Maine</a:t>
            </a:r>
          </a:p>
        </p:txBody>
      </p:sp>
      <p:sp>
        <p:nvSpPr>
          <p:cNvPr id="3" name="Subtitle 2"/>
          <p:cNvSpPr>
            <a:spLocks noGrp="1"/>
          </p:cNvSpPr>
          <p:nvPr>
            <p:ph type="subTitle" idx="1"/>
          </p:nvPr>
        </p:nvSpPr>
        <p:spPr>
          <a:xfrm>
            <a:off x="1569720" y="2522220"/>
            <a:ext cx="9144000" cy="2080260"/>
          </a:xfrm>
        </p:spPr>
        <p:txBody>
          <a:bodyPr/>
          <a:lstStyle/>
          <a:p>
            <a:r>
              <a:rPr lang="en-US" dirty="0"/>
              <a:t>We no longer have a USDA plant in Maine. </a:t>
            </a:r>
            <a:r>
              <a:rPr lang="en-US" dirty="0" err="1"/>
              <a:t>Hillandale</a:t>
            </a:r>
            <a:r>
              <a:rPr lang="en-US" dirty="0"/>
              <a:t> Farms Conn., LLC has closed. I am still doing surveillance for a farm with less than 3000 birds. We do have an agreement signed for 2025.</a:t>
            </a:r>
          </a:p>
        </p:txBody>
      </p:sp>
    </p:spTree>
    <p:extLst>
      <p:ext uri="{BB962C8B-B14F-4D97-AF65-F5344CB8AC3E}">
        <p14:creationId xmlns:p14="http://schemas.microsoft.com/office/powerpoint/2010/main" val="516024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4BF7A-76BE-4903-8779-B3600EC0F5F8}"/>
              </a:ext>
            </a:extLst>
          </p:cNvPr>
          <p:cNvSpPr>
            <a:spLocks noGrp="1"/>
          </p:cNvSpPr>
          <p:nvPr>
            <p:ph type="title"/>
          </p:nvPr>
        </p:nvSpPr>
        <p:spPr/>
        <p:txBody>
          <a:bodyPr>
            <a:normAutofit/>
          </a:bodyPr>
          <a:lstStyle/>
          <a:p>
            <a:r>
              <a:rPr lang="en-US" sz="3600" dirty="0"/>
              <a:t>Number of people working in Egg Inspection program</a:t>
            </a:r>
          </a:p>
        </p:txBody>
      </p:sp>
      <p:graphicFrame>
        <p:nvGraphicFramePr>
          <p:cNvPr id="7" name="Content Placeholder 6">
            <a:extLst>
              <a:ext uri="{FF2B5EF4-FFF2-40B4-BE49-F238E27FC236}">
                <a16:creationId xmlns:a16="http://schemas.microsoft.com/office/drawing/2014/main" id="{33C44D85-9E39-4815-9018-A78525823C1B}"/>
              </a:ext>
            </a:extLst>
          </p:cNvPr>
          <p:cNvGraphicFramePr>
            <a:graphicFrameLocks noGrp="1"/>
          </p:cNvGraphicFramePr>
          <p:nvPr>
            <p:ph idx="1"/>
            <p:extLst>
              <p:ext uri="{D42A27DB-BD31-4B8C-83A1-F6EECF244321}">
                <p14:modId xmlns:p14="http://schemas.microsoft.com/office/powerpoint/2010/main" val="2956009788"/>
              </p:ext>
            </p:extLst>
          </p:nvPr>
        </p:nvGraphicFramePr>
        <p:xfrm>
          <a:off x="895351" y="1257300"/>
          <a:ext cx="9891712" cy="5491168"/>
        </p:xfrm>
        <a:graphic>
          <a:graphicData uri="http://schemas.openxmlformats.org/drawingml/2006/table">
            <a:tbl>
              <a:tblPr>
                <a:tableStyleId>{5C22544A-7EE6-4342-B048-85BDC9FD1C3A}</a:tableStyleId>
              </a:tblPr>
              <a:tblGrid>
                <a:gridCol w="1395763">
                  <a:extLst>
                    <a:ext uri="{9D8B030D-6E8A-4147-A177-3AD203B41FA5}">
                      <a16:colId xmlns:a16="http://schemas.microsoft.com/office/drawing/2014/main" val="4132065703"/>
                    </a:ext>
                  </a:extLst>
                </a:gridCol>
                <a:gridCol w="3110125">
                  <a:extLst>
                    <a:ext uri="{9D8B030D-6E8A-4147-A177-3AD203B41FA5}">
                      <a16:colId xmlns:a16="http://schemas.microsoft.com/office/drawing/2014/main" val="4022052627"/>
                    </a:ext>
                  </a:extLst>
                </a:gridCol>
                <a:gridCol w="3261837">
                  <a:extLst>
                    <a:ext uri="{9D8B030D-6E8A-4147-A177-3AD203B41FA5}">
                      <a16:colId xmlns:a16="http://schemas.microsoft.com/office/drawing/2014/main" val="2448863861"/>
                    </a:ext>
                  </a:extLst>
                </a:gridCol>
                <a:gridCol w="2123987">
                  <a:extLst>
                    <a:ext uri="{9D8B030D-6E8A-4147-A177-3AD203B41FA5}">
                      <a16:colId xmlns:a16="http://schemas.microsoft.com/office/drawing/2014/main" val="827760748"/>
                    </a:ext>
                  </a:extLst>
                </a:gridCol>
              </a:tblGrid>
              <a:tr h="224130">
                <a:tc>
                  <a:txBody>
                    <a:bodyPr/>
                    <a:lstStyle/>
                    <a:p>
                      <a:pPr algn="l" fontAlgn="b"/>
                      <a:r>
                        <a:rPr lang="en-US" sz="1400" b="1" u="none" strike="noStrike" dirty="0">
                          <a:effectLst/>
                        </a:rPr>
                        <a:t> </a:t>
                      </a:r>
                      <a:endParaRPr lang="en-US" sz="1400" b="1" i="0" u="none" strike="noStrike" dirty="0">
                        <a:solidFill>
                          <a:srgbClr val="000000"/>
                        </a:solidFill>
                        <a:effectLst/>
                        <a:latin typeface="Arial" panose="020B0604020202020204" pitchFamily="34" charset="0"/>
                      </a:endParaRPr>
                    </a:p>
                  </a:txBody>
                  <a:tcPr marL="2960" marR="2960" marT="2960" marB="0" anchor="b"/>
                </a:tc>
                <a:tc>
                  <a:txBody>
                    <a:bodyPr/>
                    <a:lstStyle/>
                    <a:p>
                      <a:pPr algn="l" fontAlgn="b"/>
                      <a:r>
                        <a:rPr lang="en-US" sz="1400" b="1" u="none" strike="noStrike">
                          <a:effectLst/>
                        </a:rPr>
                        <a:t>Egg Inspectors</a:t>
                      </a:r>
                      <a:endParaRPr lang="en-US" sz="1400" b="1" i="0" u="none" strike="noStrike">
                        <a:solidFill>
                          <a:srgbClr val="000000"/>
                        </a:solidFill>
                        <a:effectLst/>
                        <a:latin typeface="Arial" panose="020B0604020202020204" pitchFamily="34" charset="0"/>
                      </a:endParaRPr>
                    </a:p>
                  </a:txBody>
                  <a:tcPr marL="2960" marR="2960" marT="2960" marB="0" anchor="b"/>
                </a:tc>
                <a:tc>
                  <a:txBody>
                    <a:bodyPr/>
                    <a:lstStyle/>
                    <a:p>
                      <a:pPr algn="l" fontAlgn="b"/>
                      <a:r>
                        <a:rPr lang="en-US" sz="1400" b="1" u="none" strike="noStrike">
                          <a:effectLst/>
                        </a:rPr>
                        <a:t>Supervisory</a:t>
                      </a:r>
                      <a:endParaRPr lang="en-US" sz="1400" b="1" i="0" u="none" strike="noStrike">
                        <a:solidFill>
                          <a:srgbClr val="000000"/>
                        </a:solidFill>
                        <a:effectLst/>
                        <a:latin typeface="Arial" panose="020B0604020202020204" pitchFamily="34" charset="0"/>
                      </a:endParaRPr>
                    </a:p>
                  </a:txBody>
                  <a:tcPr marL="2960" marR="2960" marT="2960" marB="0" anchor="b"/>
                </a:tc>
                <a:tc>
                  <a:txBody>
                    <a:bodyPr/>
                    <a:lstStyle/>
                    <a:p>
                      <a:pPr algn="l" fontAlgn="b"/>
                      <a:r>
                        <a:rPr lang="en-US" sz="1400" b="1" u="none" strike="noStrike">
                          <a:effectLst/>
                        </a:rPr>
                        <a:t>Administrative</a:t>
                      </a:r>
                      <a:endParaRPr lang="en-US" sz="1400" b="1" i="0" u="none" strike="noStrike">
                        <a:solidFill>
                          <a:srgbClr val="000000"/>
                        </a:solidFill>
                        <a:effectLst/>
                        <a:latin typeface="Arial" panose="020B0604020202020204" pitchFamily="34" charset="0"/>
                      </a:endParaRPr>
                    </a:p>
                  </a:txBody>
                  <a:tcPr marL="2960" marR="2960" marT="2960" marB="0" anchor="b"/>
                </a:tc>
                <a:extLst>
                  <a:ext uri="{0D108BD9-81ED-4DB2-BD59-A6C34878D82A}">
                    <a16:rowId xmlns:a16="http://schemas.microsoft.com/office/drawing/2014/main" val="2388067757"/>
                  </a:ext>
                </a:extLst>
              </a:tr>
              <a:tr h="220394">
                <a:tc>
                  <a:txBody>
                    <a:bodyPr/>
                    <a:lstStyle/>
                    <a:p>
                      <a:pPr algn="l" fontAlgn="ctr"/>
                      <a:r>
                        <a:rPr lang="en-US" sz="1400" b="1" u="none" strike="noStrike" dirty="0">
                          <a:effectLst/>
                        </a:rPr>
                        <a:t>Michigan</a:t>
                      </a:r>
                      <a:endParaRPr lang="en-US" sz="1400" b="1" i="0" u="none" strike="noStrike" dirty="0">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1356876873"/>
                  </a:ext>
                </a:extLst>
              </a:tr>
              <a:tr h="220394">
                <a:tc>
                  <a:txBody>
                    <a:bodyPr/>
                    <a:lstStyle/>
                    <a:p>
                      <a:pPr algn="l" fontAlgn="ctr"/>
                      <a:r>
                        <a:rPr lang="en-US" sz="1400" b="1" u="none" strike="noStrike" dirty="0">
                          <a:effectLst/>
                        </a:rPr>
                        <a:t>Arkansas</a:t>
                      </a:r>
                      <a:endParaRPr lang="en-US" sz="1400" b="1" i="0" u="none" strike="noStrike" dirty="0">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4088386964"/>
                  </a:ext>
                </a:extLst>
              </a:tr>
              <a:tr h="220394">
                <a:tc>
                  <a:txBody>
                    <a:bodyPr/>
                    <a:lstStyle/>
                    <a:p>
                      <a:pPr algn="l" fontAlgn="ctr"/>
                      <a:r>
                        <a:rPr lang="en-US" sz="1400" b="1" u="none" strike="noStrike">
                          <a:effectLst/>
                        </a:rPr>
                        <a:t>Maine</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39036019"/>
                  </a:ext>
                </a:extLst>
              </a:tr>
              <a:tr h="220394">
                <a:tc>
                  <a:txBody>
                    <a:bodyPr/>
                    <a:lstStyle/>
                    <a:p>
                      <a:pPr algn="l" fontAlgn="ctr"/>
                      <a:r>
                        <a:rPr lang="en-US" sz="1400" b="1" u="none" strike="noStrike">
                          <a:effectLst/>
                        </a:rPr>
                        <a:t>South Dakota</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0.25</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0.25</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0.25</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1492019529"/>
                  </a:ext>
                </a:extLst>
              </a:tr>
              <a:tr h="220394">
                <a:tc>
                  <a:txBody>
                    <a:bodyPr/>
                    <a:lstStyle/>
                    <a:p>
                      <a:pPr algn="l" fontAlgn="ctr"/>
                      <a:r>
                        <a:rPr lang="en-US" sz="1400" b="1" u="none" strike="noStrike">
                          <a:effectLst/>
                        </a:rPr>
                        <a:t>Pennsylvania</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3866735148"/>
                  </a:ext>
                </a:extLst>
              </a:tr>
              <a:tr h="437052">
                <a:tc>
                  <a:txBody>
                    <a:bodyPr/>
                    <a:lstStyle/>
                    <a:p>
                      <a:pPr algn="l" fontAlgn="ctr"/>
                      <a:r>
                        <a:rPr lang="en-US" sz="1400" b="1" u="none" strike="noStrike">
                          <a:effectLst/>
                        </a:rPr>
                        <a:t>Arizona</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l" fontAlgn="ctr"/>
                      <a:r>
                        <a:rPr lang="en-US" sz="1400" b="1" u="none" strike="noStrike" dirty="0">
                          <a:effectLst/>
                        </a:rPr>
                        <a:t>6 state program 11 USDA cooperative program</a:t>
                      </a:r>
                      <a:endParaRPr lang="en-US" sz="1400" b="1" i="0" u="none" strike="noStrike" dirty="0">
                        <a:solidFill>
                          <a:srgbClr val="000000"/>
                        </a:solidFill>
                        <a:effectLst/>
                        <a:latin typeface="Arial" panose="020B0604020202020204" pitchFamily="34" charset="0"/>
                      </a:endParaRPr>
                    </a:p>
                  </a:txBody>
                  <a:tcPr marL="2960" marR="2960" marT="2960" marB="0" anchor="ctr"/>
                </a:tc>
                <a:tc>
                  <a:txBody>
                    <a:bodyPr/>
                    <a:lstStyle/>
                    <a:p>
                      <a:pPr algn="l" fontAlgn="ctr"/>
                      <a:r>
                        <a:rPr lang="en-US" sz="1400" b="1" u="none" strike="noStrike">
                          <a:effectLst/>
                        </a:rPr>
                        <a:t>1 state 2 USDA cooperative program</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1.2</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1890777373"/>
                  </a:ext>
                </a:extLst>
              </a:tr>
              <a:tr h="220394">
                <a:tc>
                  <a:txBody>
                    <a:bodyPr/>
                    <a:lstStyle/>
                    <a:p>
                      <a:pPr algn="l" fontAlgn="ctr"/>
                      <a:r>
                        <a:rPr lang="en-US" sz="1400" b="1" u="none" strike="noStrike">
                          <a:effectLst/>
                        </a:rPr>
                        <a:t>Minnesota</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0.3</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0.1</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0.1</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851395993"/>
                  </a:ext>
                </a:extLst>
              </a:tr>
              <a:tr h="220394">
                <a:tc>
                  <a:txBody>
                    <a:bodyPr/>
                    <a:lstStyle/>
                    <a:p>
                      <a:pPr algn="l" fontAlgn="ctr"/>
                      <a:r>
                        <a:rPr lang="en-US" sz="1400" b="1" u="none" strike="noStrike">
                          <a:effectLst/>
                        </a:rPr>
                        <a:t>Oregon</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0.5</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0.25</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974148122"/>
                  </a:ext>
                </a:extLst>
              </a:tr>
              <a:tr h="220394">
                <a:tc>
                  <a:txBody>
                    <a:bodyPr/>
                    <a:lstStyle/>
                    <a:p>
                      <a:pPr algn="l" fontAlgn="ctr"/>
                      <a:r>
                        <a:rPr lang="en-US" sz="1400" b="1" u="none" strike="noStrike">
                          <a:effectLst/>
                        </a:rPr>
                        <a:t>California</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dirty="0">
                          <a:effectLst/>
                        </a:rPr>
                        <a:t>14</a:t>
                      </a:r>
                      <a:endParaRPr lang="en-US" sz="1400" b="1" i="0" u="none" strike="noStrike" dirty="0">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1928905074"/>
                  </a:ext>
                </a:extLst>
              </a:tr>
              <a:tr h="220394">
                <a:tc>
                  <a:txBody>
                    <a:bodyPr/>
                    <a:lstStyle/>
                    <a:p>
                      <a:pPr algn="l" fontAlgn="ctr"/>
                      <a:r>
                        <a:rPr lang="en-US" sz="1400" b="1" u="none" strike="noStrike">
                          <a:effectLst/>
                        </a:rPr>
                        <a:t>Delaware</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1500391702"/>
                  </a:ext>
                </a:extLst>
              </a:tr>
              <a:tr h="220394">
                <a:tc>
                  <a:txBody>
                    <a:bodyPr/>
                    <a:lstStyle/>
                    <a:p>
                      <a:pPr algn="l" fontAlgn="ctr"/>
                      <a:r>
                        <a:rPr lang="en-US" sz="1400" b="1" u="none" strike="noStrike">
                          <a:effectLst/>
                        </a:rPr>
                        <a:t>Virginia</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4096983108"/>
                  </a:ext>
                </a:extLst>
              </a:tr>
              <a:tr h="220394">
                <a:tc>
                  <a:txBody>
                    <a:bodyPr/>
                    <a:lstStyle/>
                    <a:p>
                      <a:pPr algn="l" fontAlgn="ctr"/>
                      <a:r>
                        <a:rPr lang="en-US" sz="1400" b="1" u="none" strike="noStrike">
                          <a:effectLst/>
                        </a:rPr>
                        <a:t>Colorado</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0.5</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1083001900"/>
                  </a:ext>
                </a:extLst>
              </a:tr>
              <a:tr h="220394">
                <a:tc>
                  <a:txBody>
                    <a:bodyPr/>
                    <a:lstStyle/>
                    <a:p>
                      <a:pPr algn="l" fontAlgn="ctr"/>
                      <a:r>
                        <a:rPr lang="en-US" sz="1400" b="1" u="none" strike="noStrike">
                          <a:effectLst/>
                        </a:rPr>
                        <a:t>North Carolina</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3550865417"/>
                  </a:ext>
                </a:extLst>
              </a:tr>
              <a:tr h="870367">
                <a:tc>
                  <a:txBody>
                    <a:bodyPr/>
                    <a:lstStyle/>
                    <a:p>
                      <a:pPr algn="l" fontAlgn="ctr"/>
                      <a:r>
                        <a:rPr lang="en-US" sz="1400" b="1" u="none" strike="noStrike">
                          <a:effectLst/>
                        </a:rPr>
                        <a:t>Florida</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l" fontAlgn="ctr"/>
                      <a:r>
                        <a:rPr lang="en-US" sz="1400" b="1" u="none" strike="noStrike">
                          <a:effectLst/>
                        </a:rPr>
                        <a:t>Zero. Inspections at egg processors are wrapped into our manufactured food program. </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l" fontAlgn="ctr"/>
                      <a:r>
                        <a:rPr lang="en-US" sz="1400" b="1" u="none" strike="noStrike" dirty="0">
                          <a:effectLst/>
                        </a:rPr>
                        <a:t>Zero however there are 5 supervisors in the manufactured food program.</a:t>
                      </a:r>
                      <a:endParaRPr lang="en-US" sz="1400" b="1" i="0" u="none" strike="noStrike" dirty="0">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dirty="0">
                          <a:effectLst/>
                        </a:rPr>
                        <a:t>0</a:t>
                      </a:r>
                      <a:endParaRPr lang="en-US" sz="1400" b="1" i="0" u="none" strike="noStrike" dirty="0">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1513723179"/>
                  </a:ext>
                </a:extLst>
              </a:tr>
              <a:tr h="220394">
                <a:tc>
                  <a:txBody>
                    <a:bodyPr/>
                    <a:lstStyle/>
                    <a:p>
                      <a:pPr algn="l" fontAlgn="ctr"/>
                      <a:r>
                        <a:rPr lang="en-US" sz="1400" b="1" u="none" strike="noStrike">
                          <a:effectLst/>
                        </a:rPr>
                        <a:t>Wisconsin </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2291708076"/>
                  </a:ext>
                </a:extLst>
              </a:tr>
              <a:tr h="220394">
                <a:tc>
                  <a:txBody>
                    <a:bodyPr/>
                    <a:lstStyle/>
                    <a:p>
                      <a:pPr algn="l" fontAlgn="ctr"/>
                      <a:r>
                        <a:rPr lang="en-US" sz="1400" b="1" u="none" strike="noStrike">
                          <a:effectLst/>
                        </a:rPr>
                        <a:t>Indiana</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4.5</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0.5</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2495473144"/>
                  </a:ext>
                </a:extLst>
              </a:tr>
              <a:tr h="653709">
                <a:tc>
                  <a:txBody>
                    <a:bodyPr/>
                    <a:lstStyle/>
                    <a:p>
                      <a:pPr algn="l" fontAlgn="ctr"/>
                      <a:r>
                        <a:rPr lang="en-US" sz="1400" b="1" u="none" strike="noStrike">
                          <a:effectLst/>
                        </a:rPr>
                        <a:t>Mississippi</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l" fontAlgn="ctr"/>
                      <a:r>
                        <a:rPr lang="en-US" sz="1400" b="1" u="none" strike="noStrike">
                          <a:effectLst/>
                        </a:rPr>
                        <a:t>Licensing, Labeling, and Egg Marketing Law 10</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l" fontAlgn="ctr"/>
                      <a:r>
                        <a:rPr lang="en-US" sz="1400" b="1" u="none" strike="noStrike">
                          <a:effectLst/>
                        </a:rPr>
                        <a:t>Licensing, Labeling, and Egg Marketing Law 2</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l" fontAlgn="ctr"/>
                      <a:r>
                        <a:rPr lang="en-US" sz="1400" b="1" u="none" strike="noStrike" dirty="0">
                          <a:effectLst/>
                        </a:rPr>
                        <a:t>Licensing, Labeling, and Egg Marketing Law 2</a:t>
                      </a:r>
                      <a:endParaRPr lang="en-US" sz="1400" b="1" i="0" u="none" strike="noStrike" dirty="0">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3558345828"/>
                  </a:ext>
                </a:extLst>
              </a:tr>
              <a:tr h="220394">
                <a:tc>
                  <a:txBody>
                    <a:bodyPr/>
                    <a:lstStyle/>
                    <a:p>
                      <a:pPr algn="l" fontAlgn="ctr"/>
                      <a:r>
                        <a:rPr lang="en-US" sz="1400" b="1" u="none" strike="noStrike">
                          <a:effectLst/>
                        </a:rPr>
                        <a:t>Iowa </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2960" marR="2960" marT="2960" marB="0" anchor="ctr"/>
                </a:tc>
                <a:tc>
                  <a:txBody>
                    <a:bodyPr/>
                    <a:lstStyle/>
                    <a:p>
                      <a:pPr algn="r" fontAlgn="ctr"/>
                      <a:r>
                        <a:rPr lang="en-US" sz="1400" b="1" u="none" strike="noStrike" dirty="0">
                          <a:effectLst/>
                        </a:rPr>
                        <a:t>2</a:t>
                      </a:r>
                      <a:endParaRPr lang="en-US" sz="1400" b="1" i="0" u="none" strike="noStrike" dirty="0">
                        <a:solidFill>
                          <a:srgbClr val="000000"/>
                        </a:solidFill>
                        <a:effectLst/>
                        <a:latin typeface="Arial" panose="020B0604020202020204" pitchFamily="34" charset="0"/>
                      </a:endParaRPr>
                    </a:p>
                  </a:txBody>
                  <a:tcPr marL="2960" marR="2960" marT="2960" marB="0" anchor="ctr"/>
                </a:tc>
                <a:extLst>
                  <a:ext uri="{0D108BD9-81ED-4DB2-BD59-A6C34878D82A}">
                    <a16:rowId xmlns:a16="http://schemas.microsoft.com/office/drawing/2014/main" val="3600180126"/>
                  </a:ext>
                </a:extLst>
              </a:tr>
            </a:tbl>
          </a:graphicData>
        </a:graphic>
      </p:graphicFrame>
    </p:spTree>
    <p:extLst>
      <p:ext uri="{BB962C8B-B14F-4D97-AF65-F5344CB8AC3E}">
        <p14:creationId xmlns:p14="http://schemas.microsoft.com/office/powerpoint/2010/main" val="3422551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BD46-9071-45D3-AEC7-5EAE52F8D742}"/>
              </a:ext>
            </a:extLst>
          </p:cNvPr>
          <p:cNvSpPr>
            <a:spLocks noGrp="1"/>
          </p:cNvSpPr>
          <p:nvPr>
            <p:ph type="title"/>
          </p:nvPr>
        </p:nvSpPr>
        <p:spPr/>
        <p:txBody>
          <a:bodyPr/>
          <a:lstStyle/>
          <a:p>
            <a:pPr algn="ctr"/>
            <a:r>
              <a:rPr lang="en-US" dirty="0"/>
              <a:t>Inspection frequency </a:t>
            </a:r>
            <a:br>
              <a:rPr lang="en-US" dirty="0"/>
            </a:br>
            <a:r>
              <a:rPr lang="en-US" dirty="0"/>
              <a:t>Producers, Wholesalers, Retailers,</a:t>
            </a:r>
          </a:p>
        </p:txBody>
      </p:sp>
      <p:sp>
        <p:nvSpPr>
          <p:cNvPr id="3" name="Content Placeholder 2">
            <a:extLst>
              <a:ext uri="{FF2B5EF4-FFF2-40B4-BE49-F238E27FC236}">
                <a16:creationId xmlns:a16="http://schemas.microsoft.com/office/drawing/2014/main" id="{713FA5E8-CF91-41D3-BAAE-F94B1BF5DD61}"/>
              </a:ext>
            </a:extLst>
          </p:cNvPr>
          <p:cNvSpPr>
            <a:spLocks noGrp="1"/>
          </p:cNvSpPr>
          <p:nvPr>
            <p:ph idx="1"/>
          </p:nvPr>
        </p:nvSpPr>
        <p:spPr/>
        <p:txBody>
          <a:bodyPr/>
          <a:lstStyle/>
          <a:p>
            <a:r>
              <a:rPr lang="en-US" dirty="0">
                <a:hlinkClick r:id="rId2" action="ppaction://hlinkfile"/>
              </a:rPr>
              <a:t>Spreadsheet – by state</a:t>
            </a:r>
            <a:endParaRPr lang="en-US" dirty="0"/>
          </a:p>
          <a:p>
            <a:endParaRPr lang="en-US" dirty="0"/>
          </a:p>
        </p:txBody>
      </p:sp>
    </p:spTree>
    <p:extLst>
      <p:ext uri="{BB962C8B-B14F-4D97-AF65-F5344CB8AC3E}">
        <p14:creationId xmlns:p14="http://schemas.microsoft.com/office/powerpoint/2010/main" val="912177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21895" y="680034"/>
            <a:ext cx="10403288" cy="5732798"/>
          </a:xfrm>
          <a:prstGeom prst="rect">
            <a:avLst/>
          </a:prstGeom>
        </p:spPr>
      </p:pic>
      <p:pic>
        <p:nvPicPr>
          <p:cNvPr id="3" name="Google Shape;69;p13"/>
          <p:cNvPicPr preferRelativeResize="0"/>
          <p:nvPr/>
        </p:nvPicPr>
        <p:blipFill>
          <a:blip r:embed="rId3">
            <a:alphaModFix/>
          </a:blip>
          <a:stretch>
            <a:fillRect/>
          </a:stretch>
        </p:blipFill>
        <p:spPr>
          <a:xfrm>
            <a:off x="149034" y="6468267"/>
            <a:ext cx="686337" cy="260800"/>
          </a:xfrm>
          <a:prstGeom prst="rect">
            <a:avLst/>
          </a:prstGeom>
          <a:noFill/>
          <a:ln>
            <a:noFill/>
          </a:ln>
        </p:spPr>
      </p:pic>
      <p:sp>
        <p:nvSpPr>
          <p:cNvPr id="2" name="TextBox 1"/>
          <p:cNvSpPr txBox="1"/>
          <p:nvPr/>
        </p:nvSpPr>
        <p:spPr>
          <a:xfrm>
            <a:off x="9815052" y="680034"/>
            <a:ext cx="1696065" cy="663678"/>
          </a:xfrm>
          <a:prstGeom prst="rect">
            <a:avLst/>
          </a:prstGeom>
          <a:solidFill>
            <a:schemeClr val="bg1"/>
          </a:solidFill>
        </p:spPr>
        <p:txBody>
          <a:bodyPr wrap="square" rtlCol="0">
            <a:spAutoFit/>
          </a:bodyPr>
          <a:lstStyle/>
          <a:p>
            <a:endParaRPr lang="en-US" dirty="0"/>
          </a:p>
        </p:txBody>
      </p:sp>
      <p:pic>
        <p:nvPicPr>
          <p:cNvPr id="1026" name="Picture 2" descr="Forms response chart. Question title: Does your state inspect USDA shielded eggs at retail or wholesale?. Number of responses: 18 responses.">
            <a:extLst>
              <a:ext uri="{FF2B5EF4-FFF2-40B4-BE49-F238E27FC236}">
                <a16:creationId xmlns:a16="http://schemas.microsoft.com/office/drawing/2014/main" id="{421511A5-021A-4730-BDD3-B43202916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58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1DEF-43F1-450E-9299-383F0446405C}"/>
              </a:ext>
            </a:extLst>
          </p:cNvPr>
          <p:cNvSpPr>
            <a:spLocks noGrp="1"/>
          </p:cNvSpPr>
          <p:nvPr>
            <p:ph type="title"/>
          </p:nvPr>
        </p:nvSpPr>
        <p:spPr/>
        <p:txBody>
          <a:bodyPr/>
          <a:lstStyle/>
          <a:p>
            <a:r>
              <a:rPr lang="en-US" dirty="0"/>
              <a:t>Do you Inspect Shielded Eggs</a:t>
            </a:r>
          </a:p>
        </p:txBody>
      </p:sp>
      <p:sp>
        <p:nvSpPr>
          <p:cNvPr id="3" name="Content Placeholder 2">
            <a:extLst>
              <a:ext uri="{FF2B5EF4-FFF2-40B4-BE49-F238E27FC236}">
                <a16:creationId xmlns:a16="http://schemas.microsoft.com/office/drawing/2014/main" id="{57690555-607D-4356-BB84-C37687A249EE}"/>
              </a:ext>
            </a:extLst>
          </p:cNvPr>
          <p:cNvSpPr>
            <a:spLocks noGrp="1"/>
          </p:cNvSpPr>
          <p:nvPr>
            <p:ph idx="1"/>
          </p:nvPr>
        </p:nvSpPr>
        <p:spPr/>
        <p:txBody>
          <a:bodyPr/>
          <a:lstStyle/>
          <a:p>
            <a:r>
              <a:rPr lang="en-US" dirty="0"/>
              <a:t>NO</a:t>
            </a:r>
          </a:p>
          <a:p>
            <a:pPr lvl="1"/>
            <a:r>
              <a:rPr lang="en-US" dirty="0"/>
              <a:t>Michigan, Maine, Pennsylvania, Minnesota, Virginia, North Carolina, Iowa </a:t>
            </a:r>
          </a:p>
          <a:p>
            <a:endParaRPr lang="en-US" dirty="0"/>
          </a:p>
          <a:p>
            <a:r>
              <a:rPr lang="en-US" dirty="0"/>
              <a:t>Yes</a:t>
            </a:r>
          </a:p>
          <a:p>
            <a:pPr lvl="1"/>
            <a:r>
              <a:rPr lang="en-US" dirty="0"/>
              <a:t>Arkansas, South Dakota, Arizona, Oregon, California, </a:t>
            </a:r>
            <a:r>
              <a:rPr lang="en-US" dirty="0" err="1"/>
              <a:t>Deleware</a:t>
            </a:r>
            <a:r>
              <a:rPr lang="en-US" dirty="0"/>
              <a:t>, Colorado, Florida, Wisconsin, Indiana, Mississippi</a:t>
            </a:r>
          </a:p>
        </p:txBody>
      </p:sp>
    </p:spTree>
    <p:extLst>
      <p:ext uri="{BB962C8B-B14F-4D97-AF65-F5344CB8AC3E}">
        <p14:creationId xmlns:p14="http://schemas.microsoft.com/office/powerpoint/2010/main" val="2729799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s response chart. Question title: During retail inspections do you candle eggs??. Number of responses: 18 responses.">
            <a:extLst>
              <a:ext uri="{FF2B5EF4-FFF2-40B4-BE49-F238E27FC236}">
                <a16:creationId xmlns:a16="http://schemas.microsoft.com/office/drawing/2014/main" id="{373A0686-CC4E-4841-B2A3-9FA411973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302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1006</Words>
  <Application>Microsoft Office PowerPoint</Application>
  <PresentationFormat>Widescreen</PresentationFormat>
  <Paragraphs>170</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Outfit</vt:lpstr>
      <vt:lpstr>Outfit Light</vt:lpstr>
      <vt:lpstr>Outfit Medium</vt:lpstr>
      <vt:lpstr>Roboto</vt:lpstr>
      <vt:lpstr>Office Theme</vt:lpstr>
      <vt:lpstr>NERO ROLL CALL</vt:lpstr>
      <vt:lpstr>States completing Roll Call</vt:lpstr>
      <vt:lpstr>PowerPoint Presentation</vt:lpstr>
      <vt:lpstr>Maine</vt:lpstr>
      <vt:lpstr>Number of people working in Egg Inspection program</vt:lpstr>
      <vt:lpstr>Inspection frequency  Producers, Wholesalers, Retailers,</vt:lpstr>
      <vt:lpstr>PowerPoint Presentation</vt:lpstr>
      <vt:lpstr>Do you Inspect Shielded Eggs</vt:lpstr>
      <vt:lpstr>PowerPoint Presentation</vt:lpstr>
      <vt:lpstr>Who Candles at Retail? Explain Sampling</vt:lpstr>
      <vt:lpstr>Who Candles at Wholesale? Explain Sampling</vt:lpstr>
      <vt:lpstr>PowerPoint Presentation</vt:lpstr>
      <vt:lpstr>State Licensing requirements/fees </vt:lpstr>
      <vt:lpstr>PowerPoint Presentation</vt:lpstr>
      <vt:lpstr>How do you regulate On-Line sales?  Requirements and Enforcement</vt:lpstr>
      <vt:lpstr>PowerPoint Presentation</vt:lpstr>
      <vt:lpstr>State Case Fee Requirements</vt:lpstr>
      <vt:lpstr>State Case Fee Requirements</vt:lpstr>
      <vt:lpstr>State Case Fee Requirements - Other</vt:lpstr>
      <vt:lpstr>PowerPoint Presentation</vt:lpstr>
      <vt:lpstr>Does your state allow repacking of eggs at retail?</vt:lpstr>
      <vt:lpstr>PowerPoint Presentation</vt:lpstr>
      <vt:lpstr>PowerPoint Presentation</vt:lpstr>
      <vt:lpstr>Egg Traceability</vt:lpstr>
      <vt:lpstr>Other Comments or issues for states?</vt:lpstr>
      <vt:lpstr>Other Comments or issues for states?</vt:lpstr>
      <vt:lpstr>NERO ROLL CALL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NERO Roll Call</dc:title>
  <dc:creator>Straw, Mark L</dc:creator>
  <cp:lastModifiedBy>Straw, Mark L</cp:lastModifiedBy>
  <cp:revision>57</cp:revision>
  <dcterms:created xsi:type="dcterms:W3CDTF">2024-03-02T13:13:01Z</dcterms:created>
  <dcterms:modified xsi:type="dcterms:W3CDTF">2025-03-02T16:31:04Z</dcterms:modified>
</cp:coreProperties>
</file>